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8" r:id="rId1"/>
    <p:sldMasterId id="2147483682" r:id="rId2"/>
    <p:sldMasterId id="2147483706" r:id="rId3"/>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4" r:id="rId21"/>
    <p:sldId id="275" r:id="rId22"/>
    <p:sldId id="276" r:id="rId23"/>
    <p:sldId id="277" r:id="rId24"/>
    <p:sldId id="355" r:id="rId25"/>
    <p:sldId id="354" r:id="rId26"/>
    <p:sldId id="351" r:id="rId27"/>
    <p:sldId id="352" r:id="rId28"/>
    <p:sldId id="356" r:id="rId29"/>
    <p:sldId id="357" r:id="rId30"/>
    <p:sldId id="358" r:id="rId31"/>
    <p:sldId id="359" r:id="rId32"/>
  </p:sldIdLst>
  <p:sldSz cx="12192000" cy="6858000"/>
  <p:notesSz cx="7772400" cy="100584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4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 name="PlaceHolder 1"/>
          <p:cNvSpPr>
            <a:spLocks noGrp="1" noRot="1" noChangeAspect="1"/>
          </p:cNvSpPr>
          <p:nvPr>
            <p:ph type="sldImg"/>
          </p:nvPr>
        </p:nvSpPr>
        <p:spPr>
          <a:xfrm>
            <a:off x="0" y="764280"/>
            <a:ext cx="0" cy="0"/>
          </a:xfrm>
          <a:prstGeom prst="rect">
            <a:avLst/>
          </a:prstGeom>
          <a:noFill/>
          <a:ln w="0">
            <a:noFill/>
          </a:ln>
        </p:spPr>
        <p:txBody>
          <a:bodyPr lIns="0" tIns="0" rIns="0" bIns="0" anchor="ctr">
            <a:noAutofit/>
          </a:bodyPr>
          <a:lstStyle/>
          <a:p>
            <a:pPr algn="ctr"/>
            <a:r>
              <a:rPr lang="en-US" sz="4400" b="0" strike="noStrike" spc="-1">
                <a:solidFill>
                  <a:srgbClr val="000000"/>
                </a:solidFill>
                <a:latin typeface="Arial"/>
              </a:rPr>
              <a:t>Click to move the slide</a:t>
            </a:r>
          </a:p>
        </p:txBody>
      </p:sp>
      <p:sp>
        <p:nvSpPr>
          <p:cNvPr id="211"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Arial"/>
              </a:rPr>
              <a:t>Click to edit the notes format</a:t>
            </a:r>
          </a:p>
        </p:txBody>
      </p:sp>
      <p:sp>
        <p:nvSpPr>
          <p:cNvPr id="212"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213" name="PlaceHolder 4"/>
          <p:cNvSpPr>
            <a:spLocks noGrp="1"/>
          </p:cNvSpPr>
          <p:nvPr>
            <p:ph type="dt" idx="1"/>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214" name="PlaceHolder 5"/>
          <p:cNvSpPr>
            <a:spLocks noGrp="1"/>
          </p:cNvSpPr>
          <p:nvPr>
            <p:ph type="ftr" idx="2"/>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215" name="PlaceHolder 6"/>
          <p:cNvSpPr>
            <a:spLocks noGrp="1"/>
          </p:cNvSpPr>
          <p:nvPr>
            <p:ph type="sldNum" idx="3"/>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8521AB80-B289-40A4-8D49-BD330121DD5A}"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noRot="1" noChangeAspect="1"/>
          </p:cNvSpPr>
          <p:nvPr>
            <p:ph type="sldImg"/>
          </p:nvPr>
        </p:nvSpPr>
        <p:spPr>
          <a:xfrm>
            <a:off x="909000" y="764640"/>
            <a:ext cx="5948640" cy="3765240"/>
          </a:xfrm>
          <a:prstGeom prst="rect">
            <a:avLst/>
          </a:prstGeom>
          <a:ln w="0">
            <a:noFill/>
          </a:ln>
        </p:spPr>
      </p:sp>
      <p:sp>
        <p:nvSpPr>
          <p:cNvPr id="325" name="CustomShape 2"/>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909000" y="764640"/>
            <a:ext cx="5948640" cy="3765240"/>
          </a:xfrm>
          <a:prstGeom prst="rect">
            <a:avLst/>
          </a:prstGeom>
          <a:ln w="0">
            <a:noFill/>
          </a:ln>
        </p:spPr>
      </p:sp>
      <p:sp>
        <p:nvSpPr>
          <p:cNvPr id="343" name="CustomShape 20"/>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noRot="1" noChangeAspect="1"/>
          </p:cNvSpPr>
          <p:nvPr>
            <p:ph type="sldImg"/>
          </p:nvPr>
        </p:nvSpPr>
        <p:spPr>
          <a:xfrm>
            <a:off x="909000" y="764640"/>
            <a:ext cx="5948640" cy="3765240"/>
          </a:xfrm>
          <a:prstGeom prst="rect">
            <a:avLst/>
          </a:prstGeom>
          <a:ln w="0">
            <a:noFill/>
          </a:ln>
        </p:spPr>
      </p:sp>
      <p:sp>
        <p:nvSpPr>
          <p:cNvPr id="345" name="CustomShape 25"/>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909000" y="764640"/>
            <a:ext cx="5948640" cy="3765240"/>
          </a:xfrm>
          <a:prstGeom prst="rect">
            <a:avLst/>
          </a:prstGeom>
          <a:ln w="0">
            <a:noFill/>
          </a:ln>
        </p:spPr>
      </p:sp>
      <p:sp>
        <p:nvSpPr>
          <p:cNvPr id="347" name="CustomShape 31"/>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PlaceHolder 1"/>
          <p:cNvSpPr>
            <a:spLocks noGrp="1" noRot="1" noChangeAspect="1"/>
          </p:cNvSpPr>
          <p:nvPr>
            <p:ph type="sldImg"/>
          </p:nvPr>
        </p:nvSpPr>
        <p:spPr>
          <a:xfrm>
            <a:off x="909000" y="764640"/>
            <a:ext cx="5948640" cy="3765240"/>
          </a:xfrm>
          <a:prstGeom prst="rect">
            <a:avLst/>
          </a:prstGeom>
          <a:ln w="0">
            <a:noFill/>
          </a:ln>
        </p:spPr>
      </p:sp>
      <p:sp>
        <p:nvSpPr>
          <p:cNvPr id="349" name="CustomShape 23"/>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PlaceHolder 1"/>
          <p:cNvSpPr>
            <a:spLocks noGrp="1" noRot="1" noChangeAspect="1"/>
          </p:cNvSpPr>
          <p:nvPr>
            <p:ph type="sldImg"/>
          </p:nvPr>
        </p:nvSpPr>
        <p:spPr>
          <a:xfrm>
            <a:off x="909000" y="764640"/>
            <a:ext cx="5948640" cy="3765240"/>
          </a:xfrm>
          <a:prstGeom prst="rect">
            <a:avLst/>
          </a:prstGeom>
          <a:ln w="0">
            <a:noFill/>
          </a:ln>
        </p:spPr>
      </p:sp>
      <p:sp>
        <p:nvSpPr>
          <p:cNvPr id="351" name="CustomShape 8"/>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909000" y="764640"/>
            <a:ext cx="5948640" cy="3765240"/>
          </a:xfrm>
          <a:prstGeom prst="rect">
            <a:avLst/>
          </a:prstGeom>
          <a:ln w="0">
            <a:noFill/>
          </a:ln>
        </p:spPr>
      </p:sp>
      <p:sp>
        <p:nvSpPr>
          <p:cNvPr id="353" name="CustomShape 35"/>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909000" y="764640"/>
            <a:ext cx="5948640" cy="3765240"/>
          </a:xfrm>
          <a:prstGeom prst="rect">
            <a:avLst/>
          </a:prstGeom>
          <a:ln w="0">
            <a:noFill/>
          </a:ln>
        </p:spPr>
      </p:sp>
      <p:sp>
        <p:nvSpPr>
          <p:cNvPr id="355" name="CustomShape 33"/>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E9837-D6D0-46CC-B895-25A1CE9719D1}" type="slidenum">
              <a:rPr lang="en-US" smtClean="0"/>
              <a:t>18</a:t>
            </a:fld>
            <a:endParaRPr lang="en-US"/>
          </a:p>
        </p:txBody>
      </p:sp>
    </p:spTree>
    <p:extLst>
      <p:ext uri="{BB962C8B-B14F-4D97-AF65-F5344CB8AC3E}">
        <p14:creationId xmlns:p14="http://schemas.microsoft.com/office/powerpoint/2010/main" val="1707662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nl-NL" dirty="0"/>
          </a:p>
        </p:txBody>
      </p:sp>
    </p:spTree>
    <p:extLst>
      <p:ext uri="{BB962C8B-B14F-4D97-AF65-F5344CB8AC3E}">
        <p14:creationId xmlns:p14="http://schemas.microsoft.com/office/powerpoint/2010/main" val="340283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nl-NL" dirty="0"/>
          </a:p>
        </p:txBody>
      </p:sp>
    </p:spTree>
    <p:extLst>
      <p:ext uri="{BB962C8B-B14F-4D97-AF65-F5344CB8AC3E}">
        <p14:creationId xmlns:p14="http://schemas.microsoft.com/office/powerpoint/2010/main" val="160019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noRot="1" noChangeAspect="1"/>
          </p:cNvSpPr>
          <p:nvPr>
            <p:ph type="sldImg"/>
          </p:nvPr>
        </p:nvSpPr>
        <p:spPr>
          <a:xfrm>
            <a:off x="909000" y="764640"/>
            <a:ext cx="5948640" cy="3765240"/>
          </a:xfrm>
          <a:prstGeom prst="rect">
            <a:avLst/>
          </a:prstGeom>
          <a:ln w="0">
            <a:noFill/>
          </a:ln>
        </p:spPr>
      </p:sp>
      <p:sp>
        <p:nvSpPr>
          <p:cNvPr id="327" name="CustomShape 2"/>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nl-NL" dirty="0"/>
          </a:p>
        </p:txBody>
      </p:sp>
    </p:spTree>
    <p:extLst>
      <p:ext uri="{BB962C8B-B14F-4D97-AF65-F5344CB8AC3E}">
        <p14:creationId xmlns:p14="http://schemas.microsoft.com/office/powerpoint/2010/main" val="178863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noRot="1" noChangeAspect="1"/>
          </p:cNvSpPr>
          <p:nvPr>
            <p:ph type="sldImg"/>
          </p:nvPr>
        </p:nvSpPr>
        <p:spPr>
          <a:xfrm>
            <a:off x="909000" y="764640"/>
            <a:ext cx="5948640" cy="3765240"/>
          </a:xfrm>
          <a:prstGeom prst="rect">
            <a:avLst/>
          </a:prstGeom>
          <a:ln w="0">
            <a:noFill/>
          </a:ln>
        </p:spPr>
      </p:sp>
      <p:sp>
        <p:nvSpPr>
          <p:cNvPr id="329" name="CustomShape 2"/>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909000" y="764640"/>
            <a:ext cx="5948640" cy="3765240"/>
          </a:xfrm>
          <a:prstGeom prst="rect">
            <a:avLst/>
          </a:prstGeom>
          <a:ln w="0">
            <a:noFill/>
          </a:ln>
        </p:spPr>
      </p:sp>
      <p:sp>
        <p:nvSpPr>
          <p:cNvPr id="331" name="CustomShape 2"/>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laceHolder 1"/>
          <p:cNvSpPr>
            <a:spLocks noGrp="1" noRot="1" noChangeAspect="1"/>
          </p:cNvSpPr>
          <p:nvPr>
            <p:ph type="sldImg"/>
          </p:nvPr>
        </p:nvSpPr>
        <p:spPr>
          <a:xfrm>
            <a:off x="909000" y="764640"/>
            <a:ext cx="5948640" cy="3765240"/>
          </a:xfrm>
          <a:prstGeom prst="rect">
            <a:avLst/>
          </a:prstGeom>
          <a:ln w="0">
            <a:noFill/>
          </a:ln>
        </p:spPr>
      </p:sp>
      <p:sp>
        <p:nvSpPr>
          <p:cNvPr id="333" name="CustomShape 17"/>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909000" y="764640"/>
            <a:ext cx="5948640" cy="3765240"/>
          </a:xfrm>
          <a:prstGeom prst="rect">
            <a:avLst/>
          </a:prstGeom>
          <a:ln w="0">
            <a:noFill/>
          </a:ln>
        </p:spPr>
      </p:sp>
      <p:sp>
        <p:nvSpPr>
          <p:cNvPr id="335" name="CustomShape 11"/>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909000" y="764640"/>
            <a:ext cx="5948640" cy="3765240"/>
          </a:xfrm>
          <a:prstGeom prst="rect">
            <a:avLst/>
          </a:prstGeom>
          <a:ln w="0">
            <a:noFill/>
          </a:ln>
        </p:spPr>
      </p:sp>
      <p:sp>
        <p:nvSpPr>
          <p:cNvPr id="337" name="CustomShape 38"/>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noRot="1" noChangeAspect="1"/>
          </p:cNvSpPr>
          <p:nvPr>
            <p:ph type="sldImg"/>
          </p:nvPr>
        </p:nvSpPr>
        <p:spPr>
          <a:xfrm>
            <a:off x="909000" y="764640"/>
            <a:ext cx="5948640" cy="3765240"/>
          </a:xfrm>
          <a:prstGeom prst="rect">
            <a:avLst/>
          </a:prstGeom>
          <a:ln w="0">
            <a:noFill/>
          </a:ln>
        </p:spPr>
      </p:sp>
      <p:sp>
        <p:nvSpPr>
          <p:cNvPr id="339" name="CustomShape 42"/>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909000" y="764640"/>
            <a:ext cx="5948640" cy="3765240"/>
          </a:xfrm>
          <a:prstGeom prst="rect">
            <a:avLst/>
          </a:prstGeom>
          <a:ln w="0">
            <a:noFill/>
          </a:ln>
        </p:spPr>
      </p:sp>
      <p:sp>
        <p:nvSpPr>
          <p:cNvPr id="341" name="CustomShape 4"/>
          <p:cNvSpPr/>
          <p:nvPr/>
        </p:nvSpPr>
        <p:spPr>
          <a:xfrm>
            <a:off x="776880" y="4777560"/>
            <a:ext cx="6212880" cy="4521240"/>
          </a:xfrm>
          <a:custGeom>
            <a:avLst/>
            <a:gdLst>
              <a:gd name="textAreaLeft" fmla="*/ 0 w 6212880"/>
              <a:gd name="textAreaRight" fmla="*/ 6213960 w 6212880"/>
              <a:gd name="textAreaTop" fmla="*/ 0 h 4521240"/>
              <a:gd name="textAreaBottom" fmla="*/ 4522320 h 4521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Default 5">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Überschrift+Logo links+2 Linien">
    <p:spTree>
      <p:nvGrpSpPr>
        <p:cNvPr id="1" name=""/>
        <p:cNvGrpSpPr/>
        <p:nvPr/>
      </p:nvGrpSpPr>
      <p:grpSpPr bwMode="auto">
        <a:xfrm>
          <a:off x="0" y="0"/>
          <a:ext cx="0" cy="0"/>
          <a:chOff x="0" y="0"/>
          <a:chExt cx="0" cy="0"/>
        </a:xfrm>
      </p:grpSpPr>
      <p:sp>
        <p:nvSpPr>
          <p:cNvPr id="16" name="Datumsplatzhalter 15"/>
          <p:cNvSpPr>
            <a:spLocks noGrp="1"/>
          </p:cNvSpPr>
          <p:nvPr>
            <p:ph type="dt" sz="half" idx="10"/>
          </p:nvPr>
        </p:nvSpPr>
        <p:spPr bwMode="auto">
          <a:xfrm>
            <a:off x="168216" y="6627600"/>
            <a:ext cx="5280000" cy="230400"/>
          </a:xfrm>
        </p:spPr>
        <p:txBody>
          <a:bodyPr/>
          <a:lstStyle/>
          <a:p>
            <a:pPr defTabSz="609585">
              <a:defRPr/>
            </a:pPr>
            <a:r>
              <a:rPr lang="de-DE">
                <a:solidFill>
                  <a:prstClr val="black">
                    <a:tint val="75000"/>
                  </a:prstClr>
                </a:solidFill>
              </a:rPr>
              <a:t>21.09.2022</a:t>
            </a:r>
          </a:p>
        </p:txBody>
      </p:sp>
      <p:sp>
        <p:nvSpPr>
          <p:cNvPr id="17" name="Foliennummernplatzhalter 16"/>
          <p:cNvSpPr>
            <a:spLocks noGrp="1"/>
          </p:cNvSpPr>
          <p:nvPr>
            <p:ph type="sldNum" sz="quarter" idx="11"/>
          </p:nvPr>
        </p:nvSpPr>
        <p:spPr bwMode="auto"/>
        <p:txBody>
          <a:bodyPr/>
          <a:lstStyle/>
          <a:p>
            <a:pPr defTabSz="609585">
              <a:defRPr/>
            </a:pPr>
            <a:fld id="{6C73A770-1660-45DE-B946-DFFC7041C5FD}" type="slidenum">
              <a:rPr lang="de-DE">
                <a:solidFill>
                  <a:prstClr val="black">
                    <a:tint val="75000"/>
                  </a:prstClr>
                </a:solidFill>
              </a:rPr>
              <a:t>‹#›</a:t>
            </a:fld>
            <a:endParaRPr lang="de-DE">
              <a:solidFill>
                <a:prstClr val="black">
                  <a:tint val="75000"/>
                </a:prstClr>
              </a:solidFill>
            </a:endParaRPr>
          </a:p>
        </p:txBody>
      </p:sp>
      <p:sp>
        <p:nvSpPr>
          <p:cNvPr id="18" name="Fußzeilenplatzhalter 17"/>
          <p:cNvSpPr>
            <a:spLocks noGrp="1"/>
          </p:cNvSpPr>
          <p:nvPr>
            <p:ph type="ftr" sz="quarter" idx="12"/>
          </p:nvPr>
        </p:nvSpPr>
        <p:spPr bwMode="auto">
          <a:xfrm>
            <a:off x="6729541" y="6627600"/>
            <a:ext cx="5280000" cy="230400"/>
          </a:xfrm>
        </p:spPr>
        <p:txBody>
          <a:bodyPr/>
          <a:lstStyle/>
          <a:p>
            <a:pPr defTabSz="609585">
              <a:defRPr/>
            </a:pPr>
            <a:r>
              <a:rPr lang="de-DE">
                <a:solidFill>
                  <a:prstClr val="black">
                    <a:tint val="75000"/>
                  </a:prstClr>
                </a:solidFill>
              </a:rPr>
              <a:t>ppt-folie-vorlage</a:t>
            </a:r>
          </a:p>
        </p:txBody>
      </p:sp>
      <p:grpSp>
        <p:nvGrpSpPr>
          <p:cNvPr id="13" name="Gruppieren 12"/>
          <p:cNvGrpSpPr/>
          <p:nvPr userDrawn="1"/>
        </p:nvGrpSpPr>
        <p:grpSpPr bwMode="auto">
          <a:xfrm>
            <a:off x="270917" y="6421901"/>
            <a:ext cx="11631080" cy="233106"/>
            <a:chOff x="203188" y="4816426"/>
            <a:chExt cx="8723310" cy="174830"/>
          </a:xfrm>
        </p:grpSpPr>
        <p:cxnSp>
          <p:nvCxnSpPr>
            <p:cNvPr id="20" name="Gerade Verbindung 19"/>
            <p:cNvCxnSpPr>
              <a:cxnSpLocks/>
            </p:cNvCxnSpPr>
            <p:nvPr userDrawn="1"/>
          </p:nvCxnSpPr>
          <p:spPr bwMode="auto">
            <a:xfrm>
              <a:off x="214498" y="4816426"/>
              <a:ext cx="8712000" cy="0"/>
            </a:xfrm>
            <a:prstGeom prst="line">
              <a:avLst/>
            </a:prstGeom>
            <a:ln w="38100">
              <a:solidFill>
                <a:srgbClr val="0073AA"/>
              </a:solidFill>
            </a:ln>
            <a:effectLst/>
          </p:spPr>
          <p:style>
            <a:lnRef idx="2">
              <a:schemeClr val="accent1"/>
            </a:lnRef>
            <a:fillRef idx="0">
              <a:schemeClr val="accent1"/>
            </a:fillRef>
            <a:effectRef idx="1">
              <a:schemeClr val="accent1"/>
            </a:effectRef>
            <a:fontRef idx="minor">
              <a:schemeClr val="tx1"/>
            </a:fontRef>
          </p:style>
        </p:cxnSp>
        <p:grpSp>
          <p:nvGrpSpPr>
            <p:cNvPr id="21" name="Gruppieren 12"/>
            <p:cNvGrpSpPr/>
            <p:nvPr userDrawn="1"/>
          </p:nvGrpSpPr>
          <p:grpSpPr bwMode="auto">
            <a:xfrm>
              <a:off x="203188" y="4847255"/>
              <a:ext cx="8723310" cy="144000"/>
              <a:chOff x="203188" y="4847255"/>
              <a:chExt cx="8723310" cy="144000"/>
            </a:xfrm>
          </p:grpSpPr>
          <p:pic>
            <p:nvPicPr>
              <p:cNvPr id="22" name="Grafik 21" descr="Schriftzug 1.jpg"/>
              <p:cNvPicPr>
                <a:picLocks noChangeAspect="1"/>
              </p:cNvPicPr>
              <p:nvPr userDrawn="1"/>
            </p:nvPicPr>
            <p:blipFill>
              <a:blip r:embed="rId2"/>
              <a:stretch/>
            </p:blipFill>
            <p:spPr bwMode="auto">
              <a:xfrm>
                <a:off x="203188" y="4847255"/>
                <a:ext cx="3701333" cy="144000"/>
              </a:xfrm>
              <a:prstGeom prst="rect">
                <a:avLst/>
              </a:prstGeom>
              <a:noFill/>
              <a:ln>
                <a:noFill/>
              </a:ln>
            </p:spPr>
          </p:pic>
          <p:pic>
            <p:nvPicPr>
              <p:cNvPr id="23" name="Grafik 22" descr="Schriftzug 2.jpg"/>
              <p:cNvPicPr>
                <a:picLocks noChangeAspect="1"/>
              </p:cNvPicPr>
              <p:nvPr userDrawn="1"/>
            </p:nvPicPr>
            <p:blipFill>
              <a:blip r:embed="rId3"/>
              <a:stretch/>
            </p:blipFill>
            <p:spPr bwMode="auto">
              <a:xfrm>
                <a:off x="7414498" y="4847255"/>
                <a:ext cx="1512000" cy="144000"/>
              </a:xfrm>
              <a:prstGeom prst="rect">
                <a:avLst/>
              </a:prstGeom>
              <a:noFill/>
              <a:ln>
                <a:noFill/>
              </a:ln>
            </p:spPr>
          </p:pic>
        </p:grpSp>
      </p:grpSp>
      <p:sp>
        <p:nvSpPr>
          <p:cNvPr id="14" name="Rechteck 13"/>
          <p:cNvSpPr/>
          <p:nvPr userDrawn="1"/>
        </p:nvSpPr>
        <p:spPr bwMode="auto">
          <a:xfrm>
            <a:off x="-4242" y="-4762"/>
            <a:ext cx="12192000" cy="731482"/>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2600"/>
          </a:p>
        </p:txBody>
      </p:sp>
      <p:pic>
        <p:nvPicPr>
          <p:cNvPr id="15" name="Picture 34"/>
          <p:cNvPicPr>
            <a:picLocks noChangeAspect="1" noChangeArrowheads="1"/>
          </p:cNvPicPr>
          <p:nvPr userDrawn="1"/>
        </p:nvPicPr>
        <p:blipFill>
          <a:blip r:embed="rId4"/>
          <a:srcRect l="866" t="491" r="-865" b="26531"/>
          <a:stretch/>
        </p:blipFill>
        <p:spPr bwMode="auto">
          <a:xfrm>
            <a:off x="-5694" y="-5238"/>
            <a:ext cx="945992" cy="731956"/>
          </a:xfrm>
          <a:prstGeom prst="rect">
            <a:avLst/>
          </a:prstGeom>
          <a:noFill/>
          <a:ln>
            <a:noFill/>
          </a:ln>
          <a:effectLst/>
        </p:spPr>
      </p:pic>
      <p:sp>
        <p:nvSpPr>
          <p:cNvPr id="24" name="Inhaltsplatzhalter 10"/>
          <p:cNvSpPr>
            <a:spLocks noGrp="1"/>
          </p:cNvSpPr>
          <p:nvPr>
            <p:ph sz="quarter" idx="13" hasCustomPrompt="1"/>
          </p:nvPr>
        </p:nvSpPr>
        <p:spPr bwMode="auto">
          <a:xfrm>
            <a:off x="1387235" y="0"/>
            <a:ext cx="9601067" cy="726719"/>
          </a:xfrm>
          <a:prstGeom prst="rect">
            <a:avLst/>
          </a:prstGeom>
        </p:spPr>
        <p:txBody>
          <a:bodyPr anchor="ctr" anchorCtr="0"/>
          <a:lstStyle>
            <a:lvl1pPr algn="ctr">
              <a:buNone/>
              <a:defRPr sz="2600">
                <a:solidFill>
                  <a:schemeClr val="bg1"/>
                </a:solidFill>
                <a:latin typeface="Calibri"/>
              </a:defRPr>
            </a:lvl1pPr>
          </a:lstStyle>
          <a:p>
            <a:pPr lvl="0">
              <a:defRPr/>
            </a:pPr>
            <a:r>
              <a:rPr lang="de-DE"/>
              <a:t>Klicken</a:t>
            </a:r>
            <a:endParaRPr/>
          </a:p>
        </p:txBody>
      </p:sp>
    </p:spTree>
    <p:extLst>
      <p:ext uri="{BB962C8B-B14F-4D97-AF65-F5344CB8AC3E}">
        <p14:creationId xmlns:p14="http://schemas.microsoft.com/office/powerpoint/2010/main" val="114061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grpSp>
        <p:nvGrpSpPr>
          <p:cNvPr id="362" name="Groep 9"/>
          <p:cNvGrpSpPr/>
          <p:nvPr/>
        </p:nvGrpSpPr>
        <p:grpSpPr>
          <a:xfrm>
            <a:off x="2982511" y="-1228655"/>
            <a:ext cx="6226977" cy="490402"/>
            <a:chOff x="0" y="0"/>
            <a:chExt cx="6226976" cy="490400"/>
          </a:xfrm>
        </p:grpSpPr>
        <p:sp>
          <p:nvSpPr>
            <p:cNvPr id="350"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61" name="Groep 8"/>
            <p:cNvGrpSpPr/>
            <p:nvPr/>
          </p:nvGrpSpPr>
          <p:grpSpPr>
            <a:xfrm>
              <a:off x="0" y="0"/>
              <a:ext cx="6226975" cy="211381"/>
              <a:chOff x="0" y="0"/>
              <a:chExt cx="6226974" cy="211380"/>
            </a:xfrm>
          </p:grpSpPr>
          <p:sp>
            <p:nvSpPr>
              <p:cNvPr id="351"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2"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3"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4"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5"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6"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7"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8"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9"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60"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371" name="Group 4"/>
          <p:cNvGrpSpPr/>
          <p:nvPr/>
        </p:nvGrpSpPr>
        <p:grpSpPr>
          <a:xfrm>
            <a:off x="698501" y="5884314"/>
            <a:ext cx="1454912" cy="577167"/>
            <a:chOff x="0" y="0"/>
            <a:chExt cx="1454911" cy="577165"/>
          </a:xfrm>
        </p:grpSpPr>
        <p:sp>
          <p:nvSpPr>
            <p:cNvPr id="36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6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6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7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4"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
        <p:nvSpPr>
          <p:cNvPr id="375"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a:t>
            </a:r>
          </a:p>
        </p:txBody>
      </p:sp>
    </p:spTree>
    <p:extLst>
      <p:ext uri="{BB962C8B-B14F-4D97-AF65-F5344CB8AC3E}">
        <p14:creationId xmlns:p14="http://schemas.microsoft.com/office/powerpoint/2010/main" val="190077423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29AC-79A1-7D18-5C88-7BB6BE009A2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3ECE3E7-8888-B8FA-1848-BB39EB93B7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66728E-353C-3837-C22F-190C4EBCF0F5}"/>
              </a:ext>
            </a:extLst>
          </p:cNvPr>
          <p:cNvSpPr>
            <a:spLocks noGrp="1"/>
          </p:cNvSpPr>
          <p:nvPr>
            <p:ph type="dt" sz="half" idx="10"/>
          </p:nvPr>
        </p:nvSpPr>
        <p:spPr/>
        <p:txBody>
          <a:bodyPr/>
          <a:lstStyle/>
          <a:p>
            <a:fld id="{D2BFFDAC-C274-4846-9DCD-DE6AEB92CEE9}" type="datetimeFigureOut">
              <a:rPr lang="nl-NL" smtClean="0"/>
              <a:t>18-4-2024</a:t>
            </a:fld>
            <a:endParaRPr lang="nl-NL"/>
          </a:p>
        </p:txBody>
      </p:sp>
      <p:sp>
        <p:nvSpPr>
          <p:cNvPr id="5" name="Footer Placeholder 4">
            <a:extLst>
              <a:ext uri="{FF2B5EF4-FFF2-40B4-BE49-F238E27FC236}">
                <a16:creationId xmlns:a16="http://schemas.microsoft.com/office/drawing/2014/main" id="{F2D74750-8ABD-6A84-F785-15C53B01943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A999784-9615-6E3F-290E-2A38D49AABE0}"/>
              </a:ext>
            </a:extLst>
          </p:cNvPr>
          <p:cNvSpPr>
            <a:spLocks noGrp="1"/>
          </p:cNvSpPr>
          <p:nvPr>
            <p:ph type="sldNum" sz="quarter" idx="12"/>
          </p:nvPr>
        </p:nvSpPr>
        <p:spPr/>
        <p:txBody>
          <a:bodyPr/>
          <a:lstStyle/>
          <a:p>
            <a:fld id="{0D7E3C73-5CD7-4DAA-85BF-502C8AA98FE8}" type="slidenum">
              <a:rPr lang="nl-NL" smtClean="0"/>
              <a:t>‹#›</a:t>
            </a:fld>
            <a:endParaRPr lang="nl-NL"/>
          </a:p>
        </p:txBody>
      </p:sp>
    </p:spTree>
    <p:extLst>
      <p:ext uri="{BB962C8B-B14F-4D97-AF65-F5344CB8AC3E}">
        <p14:creationId xmlns:p14="http://schemas.microsoft.com/office/powerpoint/2010/main" val="141920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C363-E8F7-C12C-1784-8B487B7150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B1A95BF-058F-93DF-0C90-B0C21B9D2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1C653EFE-8FB9-FF60-4DC1-CFF44BD7708B}"/>
              </a:ext>
            </a:extLst>
          </p:cNvPr>
          <p:cNvSpPr>
            <a:spLocks noGrp="1"/>
          </p:cNvSpPr>
          <p:nvPr>
            <p:ph type="dt" sz="half" idx="10"/>
          </p:nvPr>
        </p:nvSpPr>
        <p:spPr/>
        <p:txBody>
          <a:bodyPr/>
          <a:lstStyle/>
          <a:p>
            <a:fld id="{D2BFFDAC-C274-4846-9DCD-DE6AEB92CEE9}" type="datetimeFigureOut">
              <a:rPr lang="nl-NL" smtClean="0"/>
              <a:t>18-4-2024</a:t>
            </a:fld>
            <a:endParaRPr lang="nl-NL"/>
          </a:p>
        </p:txBody>
      </p:sp>
      <p:sp>
        <p:nvSpPr>
          <p:cNvPr id="5" name="Footer Placeholder 4">
            <a:extLst>
              <a:ext uri="{FF2B5EF4-FFF2-40B4-BE49-F238E27FC236}">
                <a16:creationId xmlns:a16="http://schemas.microsoft.com/office/drawing/2014/main" id="{A96EF8CD-F6F0-6DBF-4405-E057AC5AF50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FB80C89-B02B-F31E-777F-DBFF93B1B984}"/>
              </a:ext>
            </a:extLst>
          </p:cNvPr>
          <p:cNvSpPr>
            <a:spLocks noGrp="1"/>
          </p:cNvSpPr>
          <p:nvPr>
            <p:ph type="sldNum" sz="quarter" idx="12"/>
          </p:nvPr>
        </p:nvSpPr>
        <p:spPr/>
        <p:txBody>
          <a:bodyPr/>
          <a:lstStyle/>
          <a:p>
            <a:fld id="{0D7E3C73-5CD7-4DAA-85BF-502C8AA98FE8}" type="slidenum">
              <a:rPr lang="nl-NL" smtClean="0"/>
              <a:t>‹#›</a:t>
            </a:fld>
            <a:endParaRPr lang="nl-NL"/>
          </a:p>
        </p:txBody>
      </p:sp>
    </p:spTree>
    <p:extLst>
      <p:ext uri="{BB962C8B-B14F-4D97-AF65-F5344CB8AC3E}">
        <p14:creationId xmlns:p14="http://schemas.microsoft.com/office/powerpoint/2010/main" val="1904965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Default 17">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7" name="CustomShape 1"/>
          <p:cNvSpPr/>
          <p:nvPr/>
        </p:nvSpPr>
        <p:spPr>
          <a:xfrm>
            <a:off x="11616120" y="6219720"/>
            <a:ext cx="567000" cy="353520"/>
          </a:xfrm>
          <a:custGeom>
            <a:avLst/>
            <a:gdLst>
              <a:gd name="textAreaLeft" fmla="*/ 0 w 567000"/>
              <a:gd name="textAreaRight" fmla="*/ 568080 w 567000"/>
              <a:gd name="textAreaTop" fmla="*/ 0 h 353520"/>
              <a:gd name="textAreaBottom" fmla="*/ 354600 h 35352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83880" tIns="42120" rIns="83880" bIns="42120" anchor="t" anchorCtr="1">
            <a:noAutofit/>
          </a:bodyPr>
          <a:lstStyle/>
          <a:p>
            <a:pPr algn="ctr">
              <a:lnSpc>
                <a:spcPct val="100000"/>
              </a:lnSpc>
              <a:spcBef>
                <a:spcPts val="697"/>
              </a:spcBef>
            </a:pPr>
            <a:fld id="{68D07D67-6A9A-4587-AAA6-75A518FA82B0}" type="slidenum">
              <a:rPr lang="en-US" sz="1800" b="0" strike="noStrike" spc="-1">
                <a:solidFill>
                  <a:srgbClr val="000000"/>
                </a:solidFill>
                <a:latin typeface="Calibri"/>
                <a:ea typeface="DejaVu Sans"/>
              </a:rPr>
              <a:t>‹#›</a:t>
            </a:fld>
            <a:endParaRPr lang="en-US" sz="1800" b="0" strike="noStrike" spc="-1">
              <a:solidFill>
                <a:srgbClr val="000000"/>
              </a:solidFill>
              <a:latin typeface="Arial"/>
            </a:endParaRPr>
          </a:p>
        </p:txBody>
      </p:sp>
      <p:sp>
        <p:nvSpPr>
          <p:cNvPr id="3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39"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blipFill>
        <a:effectLst/>
      </p:bgPr>
    </p:bg>
    <p:spTree>
      <p:nvGrpSpPr>
        <p:cNvPr id="1" name=""/>
        <p:cNvGrpSpPr/>
        <p:nvPr/>
      </p:nvGrpSpPr>
      <p:grpSpPr>
        <a:xfrm>
          <a:off x="0" y="0"/>
          <a:ext cx="0" cy="0"/>
          <a:chOff x="0" y="0"/>
          <a:chExt cx="0" cy="0"/>
        </a:xfrm>
      </p:grpSpPr>
      <p:sp>
        <p:nvSpPr>
          <p:cNvPr id="107" name="CustomShape 1"/>
          <p:cNvSpPr/>
          <p:nvPr/>
        </p:nvSpPr>
        <p:spPr>
          <a:xfrm>
            <a:off x="11616120" y="6219720"/>
            <a:ext cx="567000" cy="353520"/>
          </a:xfrm>
          <a:custGeom>
            <a:avLst/>
            <a:gdLst>
              <a:gd name="textAreaLeft" fmla="*/ 0 w 567000"/>
              <a:gd name="textAreaRight" fmla="*/ 568080 w 567000"/>
              <a:gd name="textAreaTop" fmla="*/ 0 h 353520"/>
              <a:gd name="textAreaBottom" fmla="*/ 354600 h 35352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83880" tIns="42120" rIns="83880" bIns="42120" anchor="t" anchorCtr="1">
            <a:noAutofit/>
          </a:bodyPr>
          <a:lstStyle/>
          <a:p>
            <a:pPr algn="ctr">
              <a:lnSpc>
                <a:spcPct val="100000"/>
              </a:lnSpc>
              <a:spcBef>
                <a:spcPts val="697"/>
              </a:spcBef>
            </a:pPr>
            <a:fld id="{9FA5072C-118E-4AF1-B98D-5B65C9342033}" type="slidenum">
              <a:rPr lang="en-US" sz="1800" b="0" strike="noStrike" spc="-1">
                <a:solidFill>
                  <a:srgbClr val="000000"/>
                </a:solidFill>
                <a:latin typeface="Calibri"/>
                <a:ea typeface="DejaVu Sans"/>
              </a:rPr>
              <a:t>‹#›</a:t>
            </a:fld>
            <a:endParaRPr lang="en-US" sz="1800" b="0" strike="noStrike" spc="-1">
              <a:solidFill>
                <a:srgbClr val="000000"/>
              </a:solidFill>
              <a:latin typeface="Arial"/>
            </a:endParaRPr>
          </a:p>
        </p:txBody>
      </p:sp>
      <p:sp>
        <p:nvSpPr>
          <p:cNvPr id="1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109"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3" r:id="rId1"/>
    <p:sldLayoutId id="2147483708" r:id="rId2"/>
    <p:sldLayoutId id="2147483709" r:id="rId3"/>
    <p:sldLayoutId id="2147483710" r:id="rId4"/>
    <p:sldLayoutId id="214748371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77" name="CustomShape 1"/>
          <p:cNvSpPr/>
          <p:nvPr/>
        </p:nvSpPr>
        <p:spPr>
          <a:xfrm>
            <a:off x="11616120" y="6219720"/>
            <a:ext cx="567000" cy="353520"/>
          </a:xfrm>
          <a:custGeom>
            <a:avLst/>
            <a:gdLst>
              <a:gd name="textAreaLeft" fmla="*/ 0 w 567000"/>
              <a:gd name="textAreaRight" fmla="*/ 568080 w 567000"/>
              <a:gd name="textAreaTop" fmla="*/ 0 h 353520"/>
              <a:gd name="textAreaBottom" fmla="*/ 354600 h 35352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83880" tIns="42120" rIns="83880" bIns="42120" anchor="t" anchorCtr="1">
            <a:noAutofit/>
          </a:bodyPr>
          <a:lstStyle/>
          <a:p>
            <a:pPr algn="ctr">
              <a:lnSpc>
                <a:spcPct val="100000"/>
              </a:lnSpc>
              <a:spcBef>
                <a:spcPts val="697"/>
              </a:spcBef>
            </a:pPr>
            <a:fld id="{1B3ABE95-00B3-4B56-B3B5-32A58A49FD08}" type="slidenum">
              <a:rPr lang="en-US" sz="1800" b="0" strike="noStrike" spc="-1">
                <a:solidFill>
                  <a:srgbClr val="000000"/>
                </a:solidFill>
                <a:latin typeface="Calibri"/>
                <a:ea typeface="DejaVu Sans"/>
              </a:rPr>
              <a:t>‹#›</a:t>
            </a:fld>
            <a:endParaRPr lang="en-US" sz="1800" b="0" strike="noStrike" spc="-1">
              <a:solidFill>
                <a:srgbClr val="000000"/>
              </a:solidFill>
              <a:latin typeface="Arial"/>
            </a:endParaRPr>
          </a:p>
        </p:txBody>
      </p:sp>
      <p:sp>
        <p:nvSpPr>
          <p:cNvPr id="1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179"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gsvit.ne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t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tif"/><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ti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140.png"/><Relationship Id="rId4" Type="http://schemas.openxmlformats.org/officeDocument/2006/relationships/image" Target="../media/image64.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80.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6" Type="http://schemas.openxmlformats.org/officeDocument/2006/relationships/image" Target="../media/image190.png"/><Relationship Id="rId1" Type="http://schemas.openxmlformats.org/officeDocument/2006/relationships/slideLayout" Target="../slideLayouts/slideLayout4.xml"/><Relationship Id="rId6" Type="http://schemas.openxmlformats.org/officeDocument/2006/relationships/image" Target="../media/image80.emf"/><Relationship Id="rId5" Type="http://schemas.openxmlformats.org/officeDocument/2006/relationships/image" Target="../media/image170.png"/><Relationship Id="rId15" Type="http://schemas.openxmlformats.org/officeDocument/2006/relationships/image" Target="../media/image13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3.emf"/></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90.png"/><Relationship Id="rId2" Type="http://schemas.openxmlformats.org/officeDocument/2006/relationships/image" Target="../media/image85.emf"/><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emf"/></Relationships>
</file>

<file path=ppt/slides/_rels/slide2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16" name="CustomShape 1"/>
          <p:cNvSpPr/>
          <p:nvPr/>
        </p:nvSpPr>
        <p:spPr>
          <a:xfrm>
            <a:off x="1398240" y="115920"/>
            <a:ext cx="10224360" cy="642240"/>
          </a:xfrm>
          <a:custGeom>
            <a:avLst/>
            <a:gdLst>
              <a:gd name="textAreaLeft" fmla="*/ 0 w 10224360"/>
              <a:gd name="textAreaRight" fmla="*/ 10225440 w 1022436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3200" b="0" strike="noStrike" spc="-1">
                <a:solidFill>
                  <a:srgbClr val="FFFFFF"/>
                </a:solidFill>
                <a:latin typeface="Arial"/>
                <a:ea typeface="DejaVu Sans"/>
              </a:rPr>
              <a:t>WP3: Hybrid metrology and modeling</a:t>
            </a:r>
            <a:endParaRPr lang="en-US" sz="3200" b="0" strike="noStrike" spc="-1">
              <a:solidFill>
                <a:srgbClr val="000000"/>
              </a:solidFill>
              <a:latin typeface="Arial"/>
            </a:endParaRPr>
          </a:p>
        </p:txBody>
      </p:sp>
      <p:sp>
        <p:nvSpPr>
          <p:cNvPr id="217" name="CustomShape 2"/>
          <p:cNvSpPr/>
          <p:nvPr/>
        </p:nvSpPr>
        <p:spPr>
          <a:xfrm>
            <a:off x="274320" y="1005840"/>
            <a:ext cx="11424960" cy="502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Calibri"/>
                <a:ea typeface="DejaVu Sans"/>
              </a:rPr>
              <a:t>Aim is to develop </a:t>
            </a:r>
            <a:r>
              <a:rPr lang="en-US" sz="1800" b="1" strike="noStrike" spc="-1">
                <a:solidFill>
                  <a:srgbClr val="000000"/>
                </a:solidFill>
                <a:latin typeface="Calibri"/>
                <a:ea typeface="DejaVu Sans"/>
              </a:rPr>
              <a:t>data interpretation methods</a:t>
            </a:r>
            <a:r>
              <a:rPr lang="en-US" sz="1800" b="0" strike="noStrike" spc="-1">
                <a:solidFill>
                  <a:srgbClr val="000000"/>
                </a:solidFill>
                <a:latin typeface="Calibri"/>
                <a:ea typeface="DejaVu Sans"/>
              </a:rPr>
              <a:t> for quantifying the material quality of WBG semiconductor wafers that can be applied using </a:t>
            </a:r>
            <a:r>
              <a:rPr lang="en-US" sz="1800" b="1" strike="noStrike" spc="-1">
                <a:solidFill>
                  <a:srgbClr val="000000"/>
                </a:solidFill>
                <a:latin typeface="Calibri"/>
                <a:ea typeface="DejaVu Sans"/>
              </a:rPr>
              <a:t>fast and large-area characterisation techniques</a:t>
            </a:r>
            <a:r>
              <a:rPr lang="en-US" sz="1800" b="0" strike="noStrike" spc="-1">
                <a:solidFill>
                  <a:srgbClr val="000000"/>
                </a:solidFill>
                <a:latin typeface="Calibri"/>
                <a:ea typeface="DejaVu Sans"/>
              </a:rPr>
              <a:t>. </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This will be achieved by bringing together the </a:t>
            </a:r>
            <a:r>
              <a:rPr lang="en-US" sz="1800" b="1" strike="noStrike" spc="-1">
                <a:solidFill>
                  <a:srgbClr val="000000"/>
                </a:solidFill>
                <a:latin typeface="Calibri"/>
                <a:ea typeface="DejaVu Sans"/>
              </a:rPr>
              <a:t>complementary techniques</a:t>
            </a:r>
            <a:r>
              <a:rPr lang="en-US" sz="1800" b="0" strike="noStrike" spc="-1">
                <a:solidFill>
                  <a:srgbClr val="000000"/>
                </a:solidFill>
                <a:latin typeface="Calibri"/>
                <a:ea typeface="DejaVu Sans"/>
              </a:rPr>
              <a:t> developed in WP1 and WP2, performing</a:t>
            </a:r>
            <a:endParaRPr lang="en-US" sz="1800" b="0" strike="noStrike" spc="-1">
              <a:solidFill>
                <a:srgbClr val="000000"/>
              </a:solidFill>
              <a:latin typeface="Arial"/>
            </a:endParaRPr>
          </a:p>
          <a:p>
            <a:pPr algn="just">
              <a:lnSpc>
                <a:spcPct val="100000"/>
              </a:lnSpc>
            </a:pPr>
            <a:r>
              <a:rPr lang="en-US" sz="1800" b="1" strike="noStrike" spc="-1">
                <a:solidFill>
                  <a:srgbClr val="000000"/>
                </a:solidFill>
                <a:latin typeface="Calibri"/>
                <a:ea typeface="DejaVu Sans"/>
              </a:rPr>
              <a:t>data fusion</a:t>
            </a:r>
            <a:r>
              <a:rPr lang="en-US" sz="1800" b="0" strike="noStrike" spc="-1">
                <a:solidFill>
                  <a:srgbClr val="000000"/>
                </a:solidFill>
                <a:latin typeface="Calibri"/>
                <a:ea typeface="DejaVu Sans"/>
              </a:rPr>
              <a:t> and supporting combined uncertainty estimation using analytical and numerical modelling.</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1" strike="noStrike" spc="-1">
                <a:solidFill>
                  <a:srgbClr val="000000"/>
                </a:solidFill>
                <a:latin typeface="Calibri"/>
                <a:ea typeface="DejaVu Sans"/>
              </a:rPr>
              <a:t>Main outputs:</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1" strike="noStrike" spc="-1">
                <a:solidFill>
                  <a:srgbClr val="808080"/>
                </a:solidFill>
                <a:latin typeface="Calibri"/>
                <a:ea typeface="DejaVu Sans"/>
              </a:rPr>
              <a:t>D1</a:t>
            </a:r>
            <a:r>
              <a:rPr lang="en-US" sz="1800" b="0" strike="noStrike" spc="-1">
                <a:solidFill>
                  <a:srgbClr val="808080"/>
                </a:solidFill>
                <a:latin typeface="Calibri"/>
                <a:ea typeface="DejaVu Sans"/>
              </a:rPr>
              <a:t> (M15, lead PTB): ‘Report on capabilities and limitations of advanced sampling strategies and compressed sensing for spatially-resolved and spectrally-resolved metrology of wide bandgap semiconductors. Instrumentation requirements to achieve &lt; 10 % uncertainty in measurement of defect density using these measurement strategies will be identified’.</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1" strike="noStrike" spc="-1">
                <a:solidFill>
                  <a:srgbClr val="000000"/>
                </a:solidFill>
                <a:latin typeface="Calibri"/>
                <a:ea typeface="DejaVu Sans"/>
              </a:rPr>
              <a:t>D4</a:t>
            </a:r>
            <a:r>
              <a:rPr lang="en-US" sz="1800" b="0" strike="noStrike" spc="-1">
                <a:solidFill>
                  <a:srgbClr val="000000"/>
                </a:solidFill>
                <a:latin typeface="Calibri"/>
                <a:ea typeface="DejaVu Sans"/>
              </a:rPr>
              <a:t> (M36, lead CMI): ‘Uncertainty budget and dataset demonstrating high-throughput measurements with &lt; 10 % uncertainty in defect density using compressed sensing and data fusion methods’</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74" name="CustomShape 18"/>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A3.2.2, A3.3.2 Near-field simulations at CMI</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75" name="CustomShape 19"/>
          <p:cNvSpPr/>
          <p:nvPr/>
        </p:nvSpPr>
        <p:spPr>
          <a:xfrm>
            <a:off x="274320" y="1005840"/>
            <a:ext cx="11424960" cy="3655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Some activities in the project are related to near-field simulations on defects.</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A3.2.2: near-field microscopy data interpretation</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A3.3.2: optical data interpretation for spatial map of defects </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Gsvit: open source software for FDTD modeling   </a:t>
            </a:r>
            <a:r>
              <a:rPr lang="en-US" sz="1800" b="0" u="sng" strike="noStrike" spc="-1">
                <a:solidFill>
                  <a:srgbClr val="0000FF"/>
                </a:solidFill>
                <a:uFillTx/>
                <a:latin typeface="Arial"/>
                <a:ea typeface="DejaVu Sans"/>
                <a:hlinkClick r:id="rId4"/>
              </a:rPr>
              <a:t>http://gsvit.net</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General FDTD package optimized to include various imperfections, like roughness, suitable for Monte Carlo calculations.</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More suitable for non-periodic structures than RCWA, simpler setup for general 3D models than FEM. Less accurate than FEM due to staircasing effects and computationally ineffective mesh refinement.</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sp>
        <p:nvSpPr>
          <p:cNvPr id="276" name="Volný tvar: obrazec 275"/>
          <p:cNvSpPr/>
          <p:nvPr/>
        </p:nvSpPr>
        <p:spPr>
          <a:xfrm>
            <a:off x="2057400" y="4800600"/>
            <a:ext cx="3812760" cy="1091520"/>
          </a:xfrm>
          <a:custGeom>
            <a:avLst/>
            <a:gdLst>
              <a:gd name="textAreaLeft" fmla="*/ 0 w 3812760"/>
              <a:gd name="textAreaRight" fmla="*/ 3813840 w 3812760"/>
              <a:gd name="textAreaTop" fmla="*/ 0 h 1091520"/>
              <a:gd name="textAreaBottom" fmla="*/ 1092600 h 109152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3000"/>
              </a:lnSpc>
              <a:spcBef>
                <a:spcPts val="51"/>
              </a:spcBef>
              <a:spcAft>
                <a:spcPts val="51"/>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sz="1200" b="0" strike="noStrike" spc="-1">
              <a:solidFill>
                <a:srgbClr val="000000"/>
              </a:solidFill>
              <a:latin typeface="Arial"/>
            </a:endParaRPr>
          </a:p>
          <a:p>
            <a:pPr>
              <a:lnSpc>
                <a:spcPct val="93000"/>
              </a:lnSpc>
              <a:spcBef>
                <a:spcPts val="51"/>
              </a:spcBef>
              <a:spcAft>
                <a:spcPts val="51"/>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200" b="1" strike="noStrike" spc="-1">
                <a:solidFill>
                  <a:srgbClr val="000000"/>
                </a:solidFill>
                <a:latin typeface="Arial"/>
                <a:ea typeface="DejaVu Sans"/>
              </a:rPr>
              <a:t>New computing cluster</a:t>
            </a:r>
            <a:r>
              <a:rPr lang="en-US" sz="1200" b="0" strike="noStrike" spc="-1">
                <a:solidFill>
                  <a:srgbClr val="000000"/>
                </a:solidFill>
                <a:latin typeface="Arial"/>
                <a:ea typeface="DejaVu Sans"/>
              </a:rPr>
              <a:t> at CMI from Sep23: 1280 AMD Epyc 3 cores, 10 TB RAM for parallel workload</a:t>
            </a:r>
            <a:endParaRPr lang="en-US" sz="1200" b="0" strike="noStrike" spc="-1">
              <a:solidFill>
                <a:srgbClr val="000000"/>
              </a:solidFill>
              <a:latin typeface="Arial"/>
            </a:endParaRPr>
          </a:p>
          <a:p>
            <a:pPr>
              <a:lnSpc>
                <a:spcPct val="93000"/>
              </a:lnSpc>
              <a:spcBef>
                <a:spcPts val="51"/>
              </a:spcBef>
              <a:spcAft>
                <a:spcPts val="51"/>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200" b="0" strike="noStrike" spc="-1">
                <a:solidFill>
                  <a:srgbClr val="000000"/>
                </a:solidFill>
                <a:latin typeface="Arial"/>
                <a:ea typeface="DejaVu Sans"/>
              </a:rPr>
              <a:t>+ 1x 128-core / 4 TB RAM large-memory node + plus 1x NVidia Tesla A100 (870 GB) for GPU-based computations &amp; AI</a:t>
            </a:r>
            <a:endParaRPr lang="en-US" sz="1200" b="0" strike="noStrike" spc="-1">
              <a:solidFill>
                <a:srgbClr val="000000"/>
              </a:solidFill>
              <a:latin typeface="Arial"/>
            </a:endParaRPr>
          </a:p>
        </p:txBody>
      </p:sp>
      <p:pic>
        <p:nvPicPr>
          <p:cNvPr id="277" name="Obrázek 276"/>
          <p:cNvPicPr/>
          <p:nvPr/>
        </p:nvPicPr>
        <p:blipFill>
          <a:blip r:embed="rId5"/>
          <a:stretch/>
        </p:blipFill>
        <p:spPr>
          <a:xfrm>
            <a:off x="6100920" y="4809960"/>
            <a:ext cx="5562000" cy="162648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78" name="CustomShape 14"/>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A3.2.2, A3.3.2 Near-field simulations at CMI</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79" name="CustomShape 24"/>
          <p:cNvSpPr/>
          <p:nvPr/>
        </p:nvSpPr>
        <p:spPr>
          <a:xfrm>
            <a:off x="274320" y="753840"/>
            <a:ext cx="658296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Testing GSvit suitability for CFS calculations </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(also for Polight project, when related to gratings)</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Finalized simple CMI setup for CFS, goal was to understand better the method.</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Primary goal was to measure non-periodic structures, however we found that for newcomers it is not ideal.</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GSvit calculations developed in parallel, presented on last meeting, now focusing namely on speed and accuracy.</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pic>
        <p:nvPicPr>
          <p:cNvPr id="280" name="Obrázek 279"/>
          <p:cNvPicPr/>
          <p:nvPr/>
        </p:nvPicPr>
        <p:blipFill>
          <a:blip r:embed="rId4"/>
          <a:stretch/>
        </p:blipFill>
        <p:spPr>
          <a:xfrm>
            <a:off x="10058400" y="1143000"/>
            <a:ext cx="1884600" cy="2513880"/>
          </a:xfrm>
          <a:prstGeom prst="rect">
            <a:avLst/>
          </a:prstGeom>
          <a:ln w="0">
            <a:noFill/>
          </a:ln>
        </p:spPr>
      </p:pic>
      <p:pic>
        <p:nvPicPr>
          <p:cNvPr id="281" name="Obrázek 280"/>
          <p:cNvPicPr/>
          <p:nvPr/>
        </p:nvPicPr>
        <p:blipFill>
          <a:blip r:embed="rId5"/>
          <a:stretch/>
        </p:blipFill>
        <p:spPr>
          <a:xfrm>
            <a:off x="457200" y="4339440"/>
            <a:ext cx="2055600" cy="2048760"/>
          </a:xfrm>
          <a:prstGeom prst="rect">
            <a:avLst/>
          </a:prstGeom>
          <a:ln w="0">
            <a:noFill/>
          </a:ln>
        </p:spPr>
      </p:pic>
      <p:pic>
        <p:nvPicPr>
          <p:cNvPr id="282" name="Obrázek 281"/>
          <p:cNvPicPr/>
          <p:nvPr/>
        </p:nvPicPr>
        <p:blipFill>
          <a:blip r:embed="rId6"/>
          <a:stretch/>
        </p:blipFill>
        <p:spPr>
          <a:xfrm>
            <a:off x="2743200" y="4330800"/>
            <a:ext cx="2169000" cy="2057400"/>
          </a:xfrm>
          <a:prstGeom prst="rect">
            <a:avLst/>
          </a:prstGeom>
          <a:ln w="0">
            <a:noFill/>
          </a:ln>
        </p:spPr>
      </p:pic>
      <p:pic>
        <p:nvPicPr>
          <p:cNvPr id="283" name="Obrázek 282"/>
          <p:cNvPicPr/>
          <p:nvPr/>
        </p:nvPicPr>
        <p:blipFill>
          <a:blip r:embed="rId7"/>
          <a:stretch/>
        </p:blipFill>
        <p:spPr>
          <a:xfrm>
            <a:off x="8003520" y="3958200"/>
            <a:ext cx="2700360" cy="2671200"/>
          </a:xfrm>
          <a:prstGeom prst="rect">
            <a:avLst/>
          </a:prstGeom>
          <a:ln w="0">
            <a:noFill/>
          </a:ln>
        </p:spPr>
      </p:pic>
      <p:pic>
        <p:nvPicPr>
          <p:cNvPr id="284" name="Obrázek 283"/>
          <p:cNvPicPr/>
          <p:nvPr/>
        </p:nvPicPr>
        <p:blipFill>
          <a:blip r:embed="rId8"/>
          <a:stretch/>
        </p:blipFill>
        <p:spPr>
          <a:xfrm>
            <a:off x="7899480" y="1093320"/>
            <a:ext cx="1954440" cy="268488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85" name="CustomShape 29"/>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A3.2.2, A3.3.2 Near-field simulations at CMI</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86" name="CustomShape 30"/>
          <p:cNvSpPr/>
          <p:nvPr/>
        </p:nvSpPr>
        <p:spPr>
          <a:xfrm>
            <a:off x="274320" y="969840"/>
            <a:ext cx="7040160" cy="173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Testing the FDTD performance on more complex but still periodic structures.</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Further inputs for comparison to FEM obtained from TU Delft during and after Nanoscale conference.</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pic>
        <p:nvPicPr>
          <p:cNvPr id="287" name="Obrázek 286"/>
          <p:cNvPicPr/>
          <p:nvPr/>
        </p:nvPicPr>
        <p:blipFill>
          <a:blip r:embed="rId4"/>
          <a:stretch/>
        </p:blipFill>
        <p:spPr>
          <a:xfrm>
            <a:off x="7772400" y="925560"/>
            <a:ext cx="3886200" cy="5515920"/>
          </a:xfrm>
          <a:prstGeom prst="rect">
            <a:avLst/>
          </a:prstGeom>
          <a:ln w="0">
            <a:noFill/>
          </a:ln>
        </p:spPr>
      </p:pic>
      <p:pic>
        <p:nvPicPr>
          <p:cNvPr id="288" name="Obrázek 287"/>
          <p:cNvPicPr/>
          <p:nvPr/>
        </p:nvPicPr>
        <p:blipFill>
          <a:blip r:embed="rId5"/>
          <a:stretch/>
        </p:blipFill>
        <p:spPr>
          <a:xfrm>
            <a:off x="308160" y="2584440"/>
            <a:ext cx="3120120" cy="2672640"/>
          </a:xfrm>
          <a:prstGeom prst="rect">
            <a:avLst/>
          </a:prstGeom>
          <a:ln w="0">
            <a:noFill/>
          </a:ln>
        </p:spPr>
      </p:pic>
      <p:pic>
        <p:nvPicPr>
          <p:cNvPr id="289" name="Obrázek 288"/>
          <p:cNvPicPr/>
          <p:nvPr/>
        </p:nvPicPr>
        <p:blipFill>
          <a:blip r:embed="rId6"/>
          <a:stretch/>
        </p:blipFill>
        <p:spPr>
          <a:xfrm>
            <a:off x="914400" y="4522680"/>
            <a:ext cx="6003000" cy="1877400"/>
          </a:xfrm>
          <a:prstGeom prst="rect">
            <a:avLst/>
          </a:prstGeom>
          <a:ln w="0">
            <a:noFill/>
          </a:ln>
        </p:spPr>
      </p:pic>
      <p:pic>
        <p:nvPicPr>
          <p:cNvPr id="290" name="Obrázek 289"/>
          <p:cNvPicPr/>
          <p:nvPr/>
        </p:nvPicPr>
        <p:blipFill>
          <a:blip r:embed="rId7"/>
          <a:stretch/>
        </p:blipFill>
        <p:spPr>
          <a:xfrm>
            <a:off x="9998640" y="2814480"/>
            <a:ext cx="2080440" cy="175680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91" name="CustomShape 21"/>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A3.3.4 KPFM uncertainties</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92" name="CustomShape 22"/>
          <p:cNvSpPr/>
          <p:nvPr/>
        </p:nvSpPr>
        <p:spPr>
          <a:xfrm>
            <a:off x="274320" y="1005840"/>
            <a:ext cx="1184004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A3.3.4 CEA will develop and demonstrate a data fusion method combining KPFM and cathodoluminescence results (A2.3.1) in order to achieve &lt; 10 % uncertainty in defect density characterisation. NPL and CMI will contribute to demonstration of KPFM signal uncertainty based on results of A2.3.2.</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Uncertainty components measured using various samples (Budgetsensors two metal sample, Bruker KPFM test sample, set of 4 metallic layers, HOPG, resolution test two metal sample).</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pic>
        <p:nvPicPr>
          <p:cNvPr id="293" name="Obrázek 292"/>
          <p:cNvPicPr/>
          <p:nvPr/>
        </p:nvPicPr>
        <p:blipFill>
          <a:blip r:embed="rId4"/>
          <a:stretch/>
        </p:blipFill>
        <p:spPr>
          <a:xfrm>
            <a:off x="133920" y="2941920"/>
            <a:ext cx="6878520" cy="3300120"/>
          </a:xfrm>
          <a:prstGeom prst="rect">
            <a:avLst/>
          </a:prstGeom>
          <a:ln w="0">
            <a:noFill/>
          </a:ln>
        </p:spPr>
      </p:pic>
      <p:sp>
        <p:nvSpPr>
          <p:cNvPr id="294" name="CustomShape 13"/>
          <p:cNvSpPr/>
          <p:nvPr/>
        </p:nvSpPr>
        <p:spPr>
          <a:xfrm>
            <a:off x="7315200" y="2889000"/>
            <a:ext cx="434268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Draft for a pilot comparison study developed together with NPL.</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NPL measured a set of samples and sent it to CMI.</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grpSp>
        <p:nvGrpSpPr>
          <p:cNvPr id="295" name="Group 40"/>
          <p:cNvGrpSpPr/>
          <p:nvPr/>
        </p:nvGrpSpPr>
        <p:grpSpPr>
          <a:xfrm>
            <a:off x="7403400" y="4549320"/>
            <a:ext cx="2305080" cy="1599480"/>
            <a:chOff x="7403400" y="4549320"/>
            <a:chExt cx="2305080" cy="1599480"/>
          </a:xfrm>
        </p:grpSpPr>
        <p:pic>
          <p:nvPicPr>
            <p:cNvPr id="296" name="Picture 1" descr="Diagram&#10;&#10;Description automatically generated with medium confidence"/>
            <p:cNvPicPr/>
            <p:nvPr/>
          </p:nvPicPr>
          <p:blipFill>
            <a:blip r:embed="rId5"/>
            <a:srcRect l="40081" t="37142" r="33296" b="40301"/>
            <a:stretch/>
          </p:blipFill>
          <p:spPr>
            <a:xfrm rot="10800000" flipH="1">
              <a:off x="7403400" y="4549320"/>
              <a:ext cx="2305080" cy="1599480"/>
            </a:xfrm>
            <a:prstGeom prst="rect">
              <a:avLst/>
            </a:prstGeom>
            <a:ln w="0">
              <a:noFill/>
            </a:ln>
          </p:spPr>
        </p:pic>
        <p:pic>
          <p:nvPicPr>
            <p:cNvPr id="297" name="Graphic 1" descr="Close with solid fill"/>
            <p:cNvPicPr/>
            <p:nvPr/>
          </p:nvPicPr>
          <p:blipFill>
            <a:blip r:embed="rId6">
              <a:extLst>
                <a:ext uri="{96DAC541-7B7A-43D3-8B79-37D633B846F1}">
                  <asvg:svgBlip xmlns:asvg="http://schemas.microsoft.com/office/drawing/2016/SVG/main" r:embed="rId7"/>
                </a:ext>
              </a:extLst>
            </a:blip>
            <a:stretch/>
          </p:blipFill>
          <p:spPr>
            <a:xfrm>
              <a:off x="8309160" y="5295960"/>
              <a:ext cx="162360" cy="158760"/>
            </a:xfrm>
            <a:prstGeom prst="rect">
              <a:avLst/>
            </a:prstGeom>
            <a:ln w="0">
              <a:noFill/>
            </a:ln>
          </p:spPr>
        </p:pic>
        <p:pic>
          <p:nvPicPr>
            <p:cNvPr id="298" name="Graphic 2" descr="Close with solid fill"/>
            <p:cNvPicPr/>
            <p:nvPr/>
          </p:nvPicPr>
          <p:blipFill>
            <a:blip r:embed="rId6">
              <a:extLst>
                <a:ext uri="{96DAC541-7B7A-43D3-8B79-37D633B846F1}">
                  <asvg:svgBlip xmlns:asvg="http://schemas.microsoft.com/office/drawing/2016/SVG/main" r:embed="rId7"/>
                </a:ext>
              </a:extLst>
            </a:blip>
            <a:stretch/>
          </p:blipFill>
          <p:spPr>
            <a:xfrm>
              <a:off x="9229320" y="5295960"/>
              <a:ext cx="162360" cy="158760"/>
            </a:xfrm>
            <a:prstGeom prst="rect">
              <a:avLst/>
            </a:prstGeom>
            <a:ln w="0">
              <a:noFill/>
            </a:ln>
          </p:spPr>
        </p:pic>
        <p:pic>
          <p:nvPicPr>
            <p:cNvPr id="299" name="Graphic 3" descr="Close with solid fill"/>
            <p:cNvPicPr/>
            <p:nvPr/>
          </p:nvPicPr>
          <p:blipFill>
            <a:blip r:embed="rId6">
              <a:extLst>
                <a:ext uri="{96DAC541-7B7A-43D3-8B79-37D633B846F1}">
                  <asvg:svgBlip xmlns:asvg="http://schemas.microsoft.com/office/drawing/2016/SVG/main" r:embed="rId7"/>
                </a:ext>
              </a:extLst>
            </a:blip>
            <a:stretch/>
          </p:blipFill>
          <p:spPr>
            <a:xfrm>
              <a:off x="9051120" y="5444640"/>
              <a:ext cx="162360" cy="158760"/>
            </a:xfrm>
            <a:prstGeom prst="rect">
              <a:avLst/>
            </a:prstGeom>
            <a:ln w="0">
              <a:noFill/>
            </a:ln>
          </p:spPr>
        </p:pic>
        <p:pic>
          <p:nvPicPr>
            <p:cNvPr id="300" name="Graphic 4" descr="Close with solid fill"/>
            <p:cNvPicPr/>
            <p:nvPr/>
          </p:nvPicPr>
          <p:blipFill>
            <a:blip r:embed="rId6">
              <a:extLst>
                <a:ext uri="{96DAC541-7B7A-43D3-8B79-37D633B846F1}">
                  <asvg:svgBlip xmlns:asvg="http://schemas.microsoft.com/office/drawing/2016/SVG/main" r:embed="rId7"/>
                </a:ext>
              </a:extLst>
            </a:blip>
            <a:stretch/>
          </p:blipFill>
          <p:spPr>
            <a:xfrm>
              <a:off x="8499600" y="5564520"/>
              <a:ext cx="162360" cy="158760"/>
            </a:xfrm>
            <a:prstGeom prst="rect">
              <a:avLst/>
            </a:prstGeom>
            <a:ln w="0">
              <a:noFill/>
            </a:ln>
          </p:spPr>
        </p:pic>
        <p:sp>
          <p:nvSpPr>
            <p:cNvPr id="301" name="TextBox 1"/>
            <p:cNvSpPr/>
            <p:nvPr/>
          </p:nvSpPr>
          <p:spPr>
            <a:xfrm>
              <a:off x="8265960" y="5129280"/>
              <a:ext cx="249840" cy="242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000" b="0" strike="noStrike" spc="-1">
                  <a:solidFill>
                    <a:schemeClr val="dk1"/>
                  </a:solidFill>
                  <a:latin typeface="Arial"/>
                  <a:ea typeface="ヒラギノ角ゴ Pro W3"/>
                </a:rPr>
                <a:t>1</a:t>
              </a:r>
              <a:endParaRPr lang="en-US" sz="1000" b="0" strike="noStrike" spc="-1">
                <a:solidFill>
                  <a:srgbClr val="000000"/>
                </a:solidFill>
                <a:latin typeface="Arial"/>
              </a:endParaRPr>
            </a:p>
          </p:txBody>
        </p:sp>
        <p:sp>
          <p:nvSpPr>
            <p:cNvPr id="302" name="TextBox 2"/>
            <p:cNvSpPr/>
            <p:nvPr/>
          </p:nvSpPr>
          <p:spPr>
            <a:xfrm>
              <a:off x="9302040" y="5256360"/>
              <a:ext cx="249840" cy="242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000" b="0" strike="noStrike" spc="-1">
                  <a:solidFill>
                    <a:schemeClr val="dk1"/>
                  </a:solidFill>
                  <a:latin typeface="Arial"/>
                  <a:ea typeface="ヒラギノ角ゴ Pro W3"/>
                </a:rPr>
                <a:t>2</a:t>
              </a:r>
              <a:endParaRPr lang="en-US" sz="1000" b="0" strike="noStrike" spc="-1">
                <a:solidFill>
                  <a:srgbClr val="000000"/>
                </a:solidFill>
                <a:latin typeface="Arial"/>
              </a:endParaRPr>
            </a:p>
          </p:txBody>
        </p:sp>
        <p:sp>
          <p:nvSpPr>
            <p:cNvPr id="303" name="TextBox 3"/>
            <p:cNvSpPr/>
            <p:nvPr/>
          </p:nvSpPr>
          <p:spPr>
            <a:xfrm>
              <a:off x="9007560" y="5519160"/>
              <a:ext cx="249840" cy="242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000" b="0" strike="noStrike" spc="-1">
                  <a:solidFill>
                    <a:schemeClr val="dk1"/>
                  </a:solidFill>
                  <a:latin typeface="Arial"/>
                  <a:ea typeface="ヒラギノ角ゴ Pro W3"/>
                </a:rPr>
                <a:t>3</a:t>
              </a:r>
              <a:endParaRPr lang="en-US" sz="1000" b="0" strike="noStrike" spc="-1">
                <a:solidFill>
                  <a:srgbClr val="000000"/>
                </a:solidFill>
                <a:latin typeface="Arial"/>
              </a:endParaRPr>
            </a:p>
          </p:txBody>
        </p:sp>
        <p:sp>
          <p:nvSpPr>
            <p:cNvPr id="304" name="TextBox 4"/>
            <p:cNvSpPr/>
            <p:nvPr/>
          </p:nvSpPr>
          <p:spPr>
            <a:xfrm>
              <a:off x="8456400" y="5672160"/>
              <a:ext cx="249840" cy="242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000" b="0" strike="noStrike" spc="-1">
                  <a:solidFill>
                    <a:schemeClr val="dk1"/>
                  </a:solidFill>
                  <a:latin typeface="Arial"/>
                  <a:ea typeface="ヒラギノ角ゴ Pro W3"/>
                </a:rPr>
                <a:t>4</a:t>
              </a:r>
              <a:endParaRPr lang="en-US" sz="1000" b="0" strike="noStrike" spc="-1">
                <a:solidFill>
                  <a:srgbClr val="000000"/>
                </a:solidFill>
                <a:latin typeface="Arial"/>
              </a:endParaRPr>
            </a:p>
          </p:txBody>
        </p:sp>
      </p:grpSp>
      <p:pic>
        <p:nvPicPr>
          <p:cNvPr id="305" name="Picture 22" descr="A picture containing website&#10;&#10;Description automatically generated"/>
          <p:cNvPicPr/>
          <p:nvPr/>
        </p:nvPicPr>
        <p:blipFill>
          <a:blip r:embed="rId8"/>
          <a:stretch/>
        </p:blipFill>
        <p:spPr>
          <a:xfrm>
            <a:off x="10515600" y="5005800"/>
            <a:ext cx="1416600" cy="1078560"/>
          </a:xfrm>
          <a:prstGeom prst="rect">
            <a:avLst/>
          </a:prstGeom>
          <a:ln w="0">
            <a:noFill/>
          </a:ln>
        </p:spPr>
      </p:pic>
      <p:pic>
        <p:nvPicPr>
          <p:cNvPr id="306" name="Picture 24" descr="Background pattern&#10;&#10;Description automatically generated"/>
          <p:cNvPicPr/>
          <p:nvPr/>
        </p:nvPicPr>
        <p:blipFill>
          <a:blip r:embed="rId9"/>
          <a:stretch/>
        </p:blipFill>
        <p:spPr>
          <a:xfrm>
            <a:off x="9897120" y="4548600"/>
            <a:ext cx="1532160" cy="107856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07" name="CustomShape 6"/>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A3.3.4 KPFM uncertainties</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308" name="CustomShape 7"/>
          <p:cNvSpPr/>
          <p:nvPr/>
        </p:nvSpPr>
        <p:spPr>
          <a:xfrm>
            <a:off x="274320" y="1005840"/>
            <a:ext cx="114249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Measurements for KPFM comparison: sample E8, G11</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pic>
        <p:nvPicPr>
          <p:cNvPr id="309" name="Obrázek 308"/>
          <p:cNvPicPr/>
          <p:nvPr/>
        </p:nvPicPr>
        <p:blipFill>
          <a:blip r:embed="rId4"/>
          <a:stretch/>
        </p:blipFill>
        <p:spPr>
          <a:xfrm>
            <a:off x="228600" y="1546200"/>
            <a:ext cx="2985840" cy="2239200"/>
          </a:xfrm>
          <a:prstGeom prst="rect">
            <a:avLst/>
          </a:prstGeom>
          <a:ln w="0">
            <a:noFill/>
          </a:ln>
        </p:spPr>
      </p:pic>
      <p:pic>
        <p:nvPicPr>
          <p:cNvPr id="310" name="Obrázek 309"/>
          <p:cNvPicPr/>
          <p:nvPr/>
        </p:nvPicPr>
        <p:blipFill>
          <a:blip r:embed="rId5"/>
          <a:stretch/>
        </p:blipFill>
        <p:spPr>
          <a:xfrm>
            <a:off x="3293640" y="1461600"/>
            <a:ext cx="4478040" cy="2285280"/>
          </a:xfrm>
          <a:prstGeom prst="rect">
            <a:avLst/>
          </a:prstGeom>
          <a:ln w="0">
            <a:noFill/>
          </a:ln>
        </p:spPr>
      </p:pic>
      <p:pic>
        <p:nvPicPr>
          <p:cNvPr id="311" name="Obrázek 310"/>
          <p:cNvPicPr/>
          <p:nvPr/>
        </p:nvPicPr>
        <p:blipFill>
          <a:blip r:embed="rId6"/>
          <a:stretch/>
        </p:blipFill>
        <p:spPr>
          <a:xfrm>
            <a:off x="7794360" y="1461600"/>
            <a:ext cx="4363920" cy="2285280"/>
          </a:xfrm>
          <a:prstGeom prst="rect">
            <a:avLst/>
          </a:prstGeom>
          <a:ln w="0">
            <a:noFill/>
          </a:ln>
        </p:spPr>
      </p:pic>
      <p:pic>
        <p:nvPicPr>
          <p:cNvPr id="312" name="Obrázek 311"/>
          <p:cNvPicPr/>
          <p:nvPr/>
        </p:nvPicPr>
        <p:blipFill>
          <a:blip r:embed="rId7"/>
          <a:stretch/>
        </p:blipFill>
        <p:spPr>
          <a:xfrm>
            <a:off x="228600" y="3934800"/>
            <a:ext cx="3351960" cy="2513880"/>
          </a:xfrm>
          <a:prstGeom prst="rect">
            <a:avLst/>
          </a:prstGeom>
          <a:ln w="0">
            <a:noFill/>
          </a:ln>
        </p:spPr>
      </p:pic>
      <p:pic>
        <p:nvPicPr>
          <p:cNvPr id="313" name="Obrázek 312"/>
          <p:cNvPicPr/>
          <p:nvPr/>
        </p:nvPicPr>
        <p:blipFill>
          <a:blip r:embed="rId8"/>
          <a:stretch/>
        </p:blipFill>
        <p:spPr>
          <a:xfrm>
            <a:off x="4057560" y="3798720"/>
            <a:ext cx="3476880" cy="2637360"/>
          </a:xfrm>
          <a:prstGeom prst="rect">
            <a:avLst/>
          </a:prstGeom>
          <a:ln w="0">
            <a:noFill/>
          </a:ln>
        </p:spPr>
      </p:pic>
      <p:pic>
        <p:nvPicPr>
          <p:cNvPr id="314" name="Obrázek 313"/>
          <p:cNvPicPr/>
          <p:nvPr/>
        </p:nvPicPr>
        <p:blipFill>
          <a:blip r:embed="rId9"/>
          <a:stretch/>
        </p:blipFill>
        <p:spPr>
          <a:xfrm>
            <a:off x="7848360" y="3826800"/>
            <a:ext cx="3387240" cy="264528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15" name="CustomShape 32"/>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A3.3.4 KPFM uncertainties</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316" name="CustomShape 34"/>
          <p:cNvSpPr/>
          <p:nvPr/>
        </p:nvSpPr>
        <p:spPr>
          <a:xfrm>
            <a:off x="274320" y="1005840"/>
            <a:ext cx="114249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Measurements for KPFM comparison: sample G12</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pic>
        <p:nvPicPr>
          <p:cNvPr id="317" name="Obrázek 316"/>
          <p:cNvPicPr/>
          <p:nvPr/>
        </p:nvPicPr>
        <p:blipFill>
          <a:blip r:embed="rId4"/>
          <a:stretch/>
        </p:blipFill>
        <p:spPr>
          <a:xfrm>
            <a:off x="442440" y="1599120"/>
            <a:ext cx="3443040" cy="2582280"/>
          </a:xfrm>
          <a:prstGeom prst="rect">
            <a:avLst/>
          </a:prstGeom>
          <a:ln w="0">
            <a:noFill/>
          </a:ln>
        </p:spPr>
      </p:pic>
      <p:pic>
        <p:nvPicPr>
          <p:cNvPr id="318" name="Obrázek 317"/>
          <p:cNvPicPr/>
          <p:nvPr/>
        </p:nvPicPr>
        <p:blipFill>
          <a:blip r:embed="rId5"/>
          <a:stretch/>
        </p:blipFill>
        <p:spPr>
          <a:xfrm>
            <a:off x="4327920" y="1442160"/>
            <a:ext cx="3672360" cy="2785320"/>
          </a:xfrm>
          <a:prstGeom prst="rect">
            <a:avLst/>
          </a:prstGeom>
          <a:ln w="0">
            <a:noFill/>
          </a:ln>
        </p:spPr>
      </p:pic>
      <p:pic>
        <p:nvPicPr>
          <p:cNvPr id="319" name="Obrázek 318"/>
          <p:cNvPicPr/>
          <p:nvPr/>
        </p:nvPicPr>
        <p:blipFill>
          <a:blip r:embed="rId6"/>
          <a:stretch/>
        </p:blipFill>
        <p:spPr>
          <a:xfrm>
            <a:off x="8037000" y="1411200"/>
            <a:ext cx="3620880" cy="2828160"/>
          </a:xfrm>
          <a:prstGeom prst="rect">
            <a:avLst/>
          </a:prstGeom>
          <a:ln w="0">
            <a:noFill/>
          </a:ln>
        </p:spPr>
      </p:pic>
      <p:pic>
        <p:nvPicPr>
          <p:cNvPr id="320" name="Obrázek 319"/>
          <p:cNvPicPr/>
          <p:nvPr/>
        </p:nvPicPr>
        <p:blipFill>
          <a:blip r:embed="rId7"/>
          <a:stretch/>
        </p:blipFill>
        <p:spPr>
          <a:xfrm>
            <a:off x="8325000" y="4428000"/>
            <a:ext cx="3604320" cy="2142000"/>
          </a:xfrm>
          <a:prstGeom prst="rect">
            <a:avLst/>
          </a:prstGeom>
          <a:ln w="0">
            <a:noFill/>
          </a:ln>
        </p:spPr>
      </p:pic>
      <p:sp>
        <p:nvSpPr>
          <p:cNvPr id="321" name="CustomShape 12"/>
          <p:cNvSpPr/>
          <p:nvPr/>
        </p:nvSpPr>
        <p:spPr>
          <a:xfrm>
            <a:off x="349200" y="4573080"/>
            <a:ext cx="1142496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Budgetsensors sample and HOPG as a reference, between all measurements.</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AM-KPFM and partly FM-KPFM.</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Location of same areas as measured by NPL (10x10) is not easy,</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either larger areas or more detailed search needs would be necessary.</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22" name="CustomShape 26"/>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D4: data fusion in Gwyddion</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323" name="CustomShape 27"/>
          <p:cNvSpPr/>
          <p:nvPr/>
        </p:nvSpPr>
        <p:spPr>
          <a:xfrm>
            <a:off x="454320" y="1329840"/>
            <a:ext cx="10518120" cy="393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Related to D4, we would like to test our correlative data interpretation capabilities on the datasets measured in the project. This means loading data from different measuring techniques into Gwyddion, registering, rotating and resampling them to fit pixel-by-pixel.</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The possible data combinations to be loaded and processed same way:</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 NPL Raman maps and CMI large area KPFM data</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 ellipsometric data and AFM topography?</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 PL maps and AFM topography?</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A combination of volume data and 2D data can be processed together using new arithmetic modules, however, the real data analysis that could be somehow useful still needs to be discussed.</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641343-2F4C-4811-D29F-6DE422815CFA}"/>
              </a:ext>
            </a:extLst>
          </p:cNvPr>
          <p:cNvSpPr>
            <a:spLocks noGrp="1"/>
          </p:cNvSpPr>
          <p:nvPr>
            <p:ph sz="quarter" idx="13"/>
          </p:nvPr>
        </p:nvSpPr>
        <p:spPr/>
        <p:txBody>
          <a:bodyPr/>
          <a:lstStyle/>
          <a:p>
            <a:r>
              <a:rPr lang="en-US" dirty="0"/>
              <a:t>Far- to Near-Field Relation in Ga</a:t>
            </a:r>
            <a:r>
              <a:rPr lang="en-US" baseline="-25000" dirty="0"/>
              <a:t>2</a:t>
            </a:r>
            <a:r>
              <a:rPr lang="en-US" dirty="0"/>
              <a:t>O</a:t>
            </a:r>
            <a:r>
              <a:rPr lang="en-US" baseline="-25000" dirty="0"/>
              <a:t>3</a:t>
            </a:r>
            <a:r>
              <a:rPr lang="en-US" dirty="0"/>
              <a:t> -&gt; Application to </a:t>
            </a:r>
            <a:r>
              <a:rPr lang="en-US" dirty="0" err="1"/>
              <a:t>SiC</a:t>
            </a:r>
            <a:endParaRPr lang="en-US" dirty="0"/>
          </a:p>
        </p:txBody>
      </p:sp>
      <p:pic>
        <p:nvPicPr>
          <p:cNvPr id="5" name="Picture 4">
            <a:extLst>
              <a:ext uri="{FF2B5EF4-FFF2-40B4-BE49-F238E27FC236}">
                <a16:creationId xmlns:a16="http://schemas.microsoft.com/office/drawing/2014/main" id="{96ECD048-764A-413C-A7E9-A1DDCFE96998}"/>
              </a:ext>
            </a:extLst>
          </p:cNvPr>
          <p:cNvPicPr>
            <a:picLocks noChangeAspect="1"/>
          </p:cNvPicPr>
          <p:nvPr/>
        </p:nvPicPr>
        <p:blipFill>
          <a:blip r:embed="rId2"/>
          <a:stretch>
            <a:fillRect/>
          </a:stretch>
        </p:blipFill>
        <p:spPr>
          <a:xfrm>
            <a:off x="1072377" y="1063379"/>
            <a:ext cx="10328428" cy="2715519"/>
          </a:xfrm>
          <a:prstGeom prst="rect">
            <a:avLst/>
          </a:prstGeom>
        </p:spPr>
      </p:pic>
      <p:sp>
        <p:nvSpPr>
          <p:cNvPr id="8" name="Oval 7">
            <a:extLst>
              <a:ext uri="{FF2B5EF4-FFF2-40B4-BE49-F238E27FC236}">
                <a16:creationId xmlns:a16="http://schemas.microsoft.com/office/drawing/2014/main" id="{2C3A31A0-6CB2-4DB0-A2F6-82D376C197A0}"/>
              </a:ext>
            </a:extLst>
          </p:cNvPr>
          <p:cNvSpPr/>
          <p:nvPr/>
        </p:nvSpPr>
        <p:spPr>
          <a:xfrm>
            <a:off x="979714" y="3415003"/>
            <a:ext cx="737119" cy="2006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10">
            <a:extLst>
              <a:ext uri="{FF2B5EF4-FFF2-40B4-BE49-F238E27FC236}">
                <a16:creationId xmlns:a16="http://schemas.microsoft.com/office/drawing/2014/main" id="{1560863C-39BE-4158-A7E5-C8D0A1C9F114}"/>
              </a:ext>
            </a:extLst>
          </p:cNvPr>
          <p:cNvPicPr>
            <a:picLocks noChangeAspect="1"/>
          </p:cNvPicPr>
          <p:nvPr/>
        </p:nvPicPr>
        <p:blipFill>
          <a:blip r:embed="rId3"/>
          <a:stretch>
            <a:fillRect/>
          </a:stretch>
        </p:blipFill>
        <p:spPr>
          <a:xfrm>
            <a:off x="1100019" y="4096138"/>
            <a:ext cx="10244799" cy="1418254"/>
          </a:xfrm>
          <a:prstGeom prst="rect">
            <a:avLst/>
          </a:prstGeom>
        </p:spPr>
      </p:pic>
    </p:spTree>
    <p:extLst>
      <p:ext uri="{BB962C8B-B14F-4D97-AF65-F5344CB8AC3E}">
        <p14:creationId xmlns:p14="http://schemas.microsoft.com/office/powerpoint/2010/main" val="168538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p:nvSpPr>
          <p:cNvPr id="8" name="Rectangle 7">
            <a:extLst>
              <a:ext uri="{FF2B5EF4-FFF2-40B4-BE49-F238E27FC236}">
                <a16:creationId xmlns:a16="http://schemas.microsoft.com/office/drawing/2014/main" id="{B18DFCB0-4DDE-1B0C-C5A3-C774AA6FEF08}"/>
              </a:ext>
            </a:extLst>
          </p:cNvPr>
          <p:cNvSpPr/>
          <p:nvPr/>
        </p:nvSpPr>
        <p:spPr>
          <a:xfrm>
            <a:off x="-4762" y="726721"/>
            <a:ext cx="12192000" cy="872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62B40C1-A228-B52F-3312-659BC7D03442}"/>
              </a:ext>
            </a:extLst>
          </p:cNvPr>
          <p:cNvPicPr>
            <a:picLocks noChangeAspect="1"/>
          </p:cNvPicPr>
          <p:nvPr/>
        </p:nvPicPr>
        <p:blipFill rotWithShape="1">
          <a:blip r:embed="rId3">
            <a:extLst>
              <a:ext uri="{28A0092B-C50C-407E-A947-70E740481C1C}">
                <a14:useLocalDpi xmlns:a14="http://schemas.microsoft.com/office/drawing/2010/main" val="0"/>
              </a:ext>
            </a:extLst>
          </a:blip>
          <a:srcRect l="28587" b="11776"/>
          <a:stretch/>
        </p:blipFill>
        <p:spPr>
          <a:xfrm>
            <a:off x="9068814" y="1455083"/>
            <a:ext cx="3085087" cy="2540827"/>
          </a:xfrm>
          <a:prstGeom prst="rect">
            <a:avLst/>
          </a:prstGeom>
        </p:spPr>
      </p:pic>
      <p:pic>
        <p:nvPicPr>
          <p:cNvPr id="20" name="Picture 19">
            <a:extLst>
              <a:ext uri="{FF2B5EF4-FFF2-40B4-BE49-F238E27FC236}">
                <a16:creationId xmlns:a16="http://schemas.microsoft.com/office/drawing/2014/main" id="{166C6AD3-1772-809D-5EB5-D9E0F9F09D4B}"/>
              </a:ext>
            </a:extLst>
          </p:cNvPr>
          <p:cNvPicPr>
            <a:picLocks noChangeAspect="1"/>
          </p:cNvPicPr>
          <p:nvPr/>
        </p:nvPicPr>
        <p:blipFill rotWithShape="1">
          <a:blip r:embed="rId4">
            <a:extLst>
              <a:ext uri="{28A0092B-C50C-407E-A947-70E740481C1C}">
                <a14:useLocalDpi xmlns:a14="http://schemas.microsoft.com/office/drawing/2010/main" val="0"/>
              </a:ext>
            </a:extLst>
          </a:blip>
          <a:srcRect l="28733" t="4080" b="17207"/>
          <a:stretch/>
        </p:blipFill>
        <p:spPr>
          <a:xfrm>
            <a:off x="9083125" y="4003233"/>
            <a:ext cx="3078713" cy="2266950"/>
          </a:xfrm>
          <a:prstGeom prst="rect">
            <a:avLst/>
          </a:prstGeom>
        </p:spPr>
      </p:pic>
      <p:sp>
        <p:nvSpPr>
          <p:cNvPr id="10" name="Rechteck 9"/>
          <p:cNvSpPr/>
          <p:nvPr/>
        </p:nvSpPr>
        <p:spPr bwMode="auto">
          <a:xfrm>
            <a:off x="1524000" y="2"/>
            <a:ext cx="9144000" cy="726719"/>
          </a:xfrm>
          <a:prstGeom prst="rect">
            <a:avLst/>
          </a:prstGeom>
          <a:noFill/>
          <a:ln>
            <a:noFill/>
          </a:ln>
          <a:effectLst>
            <a:reflection blurRad="6350" stA="50000" endA="300" endPos="55000" dir="21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2600" dirty="0"/>
              <a:t>s-SNOM modelling</a:t>
            </a:r>
            <a:endParaRPr dirty="0"/>
          </a:p>
        </p:txBody>
      </p:sp>
      <p:sp>
        <p:nvSpPr>
          <p:cNvPr id="2" name="Date Placeholder 1"/>
          <p:cNvSpPr>
            <a:spLocks noGrp="1"/>
          </p:cNvSpPr>
          <p:nvPr>
            <p:ph type="dt" sz="half" idx="10"/>
          </p:nvPr>
        </p:nvSpPr>
        <p:spPr bwMode="auto"/>
        <p:txBody>
          <a:bodyPr/>
          <a:lstStyle/>
          <a:p>
            <a:pPr defTabSz="609585">
              <a:defRPr/>
            </a:pPr>
            <a:r>
              <a:rPr lang="de-DE">
                <a:solidFill>
                  <a:prstClr val="black">
                    <a:tint val="75000"/>
                  </a:prstClr>
                </a:solidFill>
              </a:rPr>
              <a:t>21.09.2022</a:t>
            </a:r>
          </a:p>
        </p:txBody>
      </p:sp>
      <p:sp>
        <p:nvSpPr>
          <p:cNvPr id="3" name="Slide Number Placeholder 2"/>
          <p:cNvSpPr>
            <a:spLocks noGrp="1"/>
          </p:cNvSpPr>
          <p:nvPr>
            <p:ph type="sldNum" sz="quarter" idx="11"/>
          </p:nvPr>
        </p:nvSpPr>
        <p:spPr bwMode="auto"/>
        <p:txBody>
          <a:bodyPr/>
          <a:lstStyle/>
          <a:p>
            <a:pPr defTabSz="609585">
              <a:defRPr/>
            </a:pPr>
            <a:fld id="{6C73A770-1660-45DE-B946-DFFC7041C5FD}" type="slidenum">
              <a:rPr lang="de-DE">
                <a:solidFill>
                  <a:prstClr val="black">
                    <a:tint val="75000"/>
                  </a:prstClr>
                </a:solidFill>
              </a:rPr>
              <a:t>18</a:t>
            </a:fld>
            <a:endParaRPr lang="de-DE">
              <a:solidFill>
                <a:prstClr val="black">
                  <a:tint val="75000"/>
                </a:prstClr>
              </a:solidFill>
            </a:endParaRPr>
          </a:p>
        </p:txBody>
      </p:sp>
      <p:pic>
        <p:nvPicPr>
          <p:cNvPr id="6" name="Picture 5">
            <a:extLst>
              <a:ext uri="{FF2B5EF4-FFF2-40B4-BE49-F238E27FC236}">
                <a16:creationId xmlns:a16="http://schemas.microsoft.com/office/drawing/2014/main" id="{B45F1B9E-30D1-A140-8A1C-F3B1F4403F99}"/>
              </a:ext>
            </a:extLst>
          </p:cNvPr>
          <p:cNvPicPr>
            <a:picLocks noChangeAspect="1"/>
          </p:cNvPicPr>
          <p:nvPr/>
        </p:nvPicPr>
        <p:blipFill>
          <a:blip r:embed="rId5"/>
          <a:stretch>
            <a:fillRect/>
          </a:stretch>
        </p:blipFill>
        <p:spPr>
          <a:xfrm>
            <a:off x="1260553" y="3856646"/>
            <a:ext cx="2414832" cy="2536702"/>
          </a:xfrm>
          <a:prstGeom prst="rect">
            <a:avLst/>
          </a:prstGeom>
        </p:spPr>
      </p:pic>
      <p:sp>
        <p:nvSpPr>
          <p:cNvPr id="11" name="TextBox 10">
            <a:extLst>
              <a:ext uri="{FF2B5EF4-FFF2-40B4-BE49-F238E27FC236}">
                <a16:creationId xmlns:a16="http://schemas.microsoft.com/office/drawing/2014/main" id="{A5E072DE-D731-0496-62B8-6C90F0EA0B03}"/>
              </a:ext>
            </a:extLst>
          </p:cNvPr>
          <p:cNvSpPr txBox="1"/>
          <p:nvPr/>
        </p:nvSpPr>
        <p:spPr>
          <a:xfrm>
            <a:off x="94316" y="1251043"/>
            <a:ext cx="5102102" cy="338554"/>
          </a:xfrm>
          <a:prstGeom prst="rect">
            <a:avLst/>
          </a:prstGeom>
          <a:noFill/>
        </p:spPr>
        <p:txBody>
          <a:bodyPr wrap="none" rtlCol="0">
            <a:spAutoFit/>
          </a:bodyPr>
          <a:lstStyle/>
          <a:p>
            <a:r>
              <a:rPr lang="en-US" sz="1600" dirty="0"/>
              <a:t>Get bulk optical properties from far-field measurements</a:t>
            </a:r>
          </a:p>
        </p:txBody>
      </p:sp>
      <p:pic>
        <p:nvPicPr>
          <p:cNvPr id="13" name="Picture 12">
            <a:extLst>
              <a:ext uri="{FF2B5EF4-FFF2-40B4-BE49-F238E27FC236}">
                <a16:creationId xmlns:a16="http://schemas.microsoft.com/office/drawing/2014/main" id="{50ECB02C-1687-67C8-806B-004748C2C8F5}"/>
              </a:ext>
            </a:extLst>
          </p:cNvPr>
          <p:cNvPicPr>
            <a:picLocks noChangeAspect="1"/>
          </p:cNvPicPr>
          <p:nvPr/>
        </p:nvPicPr>
        <p:blipFill rotWithShape="1">
          <a:blip r:embed="rId6">
            <a:extLst>
              <a:ext uri="{28A0092B-C50C-407E-A947-70E740481C1C}">
                <a14:useLocalDpi xmlns:a14="http://schemas.microsoft.com/office/drawing/2010/main" val="0"/>
              </a:ext>
            </a:extLst>
          </a:blip>
          <a:srcRect l="28729" t="-873" r="1655" b="14186"/>
          <a:stretch/>
        </p:blipFill>
        <p:spPr>
          <a:xfrm>
            <a:off x="5573162" y="1437871"/>
            <a:ext cx="2981325" cy="2474965"/>
          </a:xfrm>
          <a:prstGeom prst="rect">
            <a:avLst/>
          </a:prstGeom>
        </p:spPr>
      </p:pic>
      <p:pic>
        <p:nvPicPr>
          <p:cNvPr id="14" name="Picture 13">
            <a:extLst>
              <a:ext uri="{FF2B5EF4-FFF2-40B4-BE49-F238E27FC236}">
                <a16:creationId xmlns:a16="http://schemas.microsoft.com/office/drawing/2014/main" id="{D262DE3A-A757-6A8B-6BDD-9986AE4DC49E}"/>
              </a:ext>
            </a:extLst>
          </p:cNvPr>
          <p:cNvPicPr>
            <a:picLocks noChangeAspect="1"/>
          </p:cNvPicPr>
          <p:nvPr/>
        </p:nvPicPr>
        <p:blipFill rotWithShape="1">
          <a:blip r:embed="rId7">
            <a:extLst>
              <a:ext uri="{28A0092B-C50C-407E-A947-70E740481C1C}">
                <a14:useLocalDpi xmlns:a14="http://schemas.microsoft.com/office/drawing/2010/main" val="0"/>
              </a:ext>
            </a:extLst>
          </a:blip>
          <a:srcRect l="28737" t="-2614" r="4172" b="16698"/>
          <a:stretch/>
        </p:blipFill>
        <p:spPr>
          <a:xfrm>
            <a:off x="5591444" y="3837963"/>
            <a:ext cx="2824548" cy="2411327"/>
          </a:xfrm>
          <a:prstGeom prst="rect">
            <a:avLst/>
          </a:prstGeom>
        </p:spPr>
      </p:pic>
      <p:pic>
        <p:nvPicPr>
          <p:cNvPr id="15" name="Picture 14">
            <a:extLst>
              <a:ext uri="{FF2B5EF4-FFF2-40B4-BE49-F238E27FC236}">
                <a16:creationId xmlns:a16="http://schemas.microsoft.com/office/drawing/2014/main" id="{1D3CD7C5-BB27-4339-916F-52655D367D54}"/>
              </a:ext>
            </a:extLst>
          </p:cNvPr>
          <p:cNvPicPr>
            <a:picLocks noChangeAspect="1"/>
          </p:cNvPicPr>
          <p:nvPr/>
        </p:nvPicPr>
        <p:blipFill rotWithShape="1">
          <a:blip r:embed="rId8">
            <a:extLst>
              <a:ext uri="{28A0092B-C50C-407E-A947-70E740481C1C}">
                <a14:useLocalDpi xmlns:a14="http://schemas.microsoft.com/office/drawing/2010/main" val="0"/>
              </a:ext>
            </a:extLst>
          </a:blip>
          <a:srcRect l="28783" r="-1"/>
          <a:stretch/>
        </p:blipFill>
        <p:spPr>
          <a:xfrm>
            <a:off x="9077324" y="1456725"/>
            <a:ext cx="3076575" cy="2880000"/>
          </a:xfrm>
          <a:prstGeom prst="rect">
            <a:avLst/>
          </a:prstGeom>
        </p:spPr>
      </p:pic>
      <p:pic>
        <p:nvPicPr>
          <p:cNvPr id="16" name="Picture 15">
            <a:extLst>
              <a:ext uri="{FF2B5EF4-FFF2-40B4-BE49-F238E27FC236}">
                <a16:creationId xmlns:a16="http://schemas.microsoft.com/office/drawing/2014/main" id="{22FB8428-33AE-221C-CE25-BB0A31817F87}"/>
              </a:ext>
            </a:extLst>
          </p:cNvPr>
          <p:cNvPicPr>
            <a:picLocks noChangeAspect="1"/>
          </p:cNvPicPr>
          <p:nvPr/>
        </p:nvPicPr>
        <p:blipFill rotWithShape="1">
          <a:blip r:embed="rId9">
            <a:extLst>
              <a:ext uri="{28A0092B-C50C-407E-A947-70E740481C1C}">
                <a14:useLocalDpi xmlns:a14="http://schemas.microsoft.com/office/drawing/2010/main" val="0"/>
              </a:ext>
            </a:extLst>
          </a:blip>
          <a:srcRect l="28709" t="3117" b="13156"/>
          <a:stretch/>
        </p:blipFill>
        <p:spPr>
          <a:xfrm>
            <a:off x="9074150" y="3975921"/>
            <a:ext cx="3079750" cy="2411328"/>
          </a:xfrm>
          <a:prstGeom prst="rect">
            <a:avLst/>
          </a:prstGeom>
        </p:spPr>
      </p:pic>
      <p:sp>
        <p:nvSpPr>
          <p:cNvPr id="17" name="Oval 16">
            <a:extLst>
              <a:ext uri="{FF2B5EF4-FFF2-40B4-BE49-F238E27FC236}">
                <a16:creationId xmlns:a16="http://schemas.microsoft.com/office/drawing/2014/main" id="{7CDFC8DA-8D4A-9632-53C3-B5B3BA68774F}"/>
              </a:ext>
            </a:extLst>
          </p:cNvPr>
          <p:cNvSpPr/>
          <p:nvPr/>
        </p:nvSpPr>
        <p:spPr>
          <a:xfrm rot="7200000">
            <a:off x="9078493" y="3026309"/>
            <a:ext cx="234407" cy="5096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17336A4-BB26-D29B-DDB4-15961584F0FB}"/>
              </a:ext>
            </a:extLst>
          </p:cNvPr>
          <p:cNvSpPr/>
          <p:nvPr/>
        </p:nvSpPr>
        <p:spPr>
          <a:xfrm rot="7200000">
            <a:off x="9078493" y="5470007"/>
            <a:ext cx="234407" cy="5096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CC35FC-9723-2A45-FC51-EAC38A0A57EF}"/>
              </a:ext>
            </a:extLst>
          </p:cNvPr>
          <p:cNvPicPr>
            <a:picLocks noChangeAspect="1"/>
          </p:cNvPicPr>
          <p:nvPr/>
        </p:nvPicPr>
        <p:blipFill rotWithShape="1">
          <a:blip r:embed="rId10">
            <a:extLst>
              <a:ext uri="{28A0092B-C50C-407E-A947-70E740481C1C}">
                <a14:useLocalDpi xmlns:a14="http://schemas.microsoft.com/office/drawing/2010/main" val="0"/>
              </a:ext>
            </a:extLst>
          </a:blip>
          <a:srcRect t="10806" r="8721"/>
          <a:stretch/>
        </p:blipFill>
        <p:spPr>
          <a:xfrm>
            <a:off x="1132527" y="1584380"/>
            <a:ext cx="2670884" cy="1957418"/>
          </a:xfrm>
          <a:prstGeom prst="rect">
            <a:avLst/>
          </a:prstGeom>
        </p:spPr>
      </p:pic>
      <p:sp>
        <p:nvSpPr>
          <p:cNvPr id="7" name="TextBox 6">
            <a:extLst>
              <a:ext uri="{FF2B5EF4-FFF2-40B4-BE49-F238E27FC236}">
                <a16:creationId xmlns:a16="http://schemas.microsoft.com/office/drawing/2014/main" id="{90271474-3BFA-E741-45A2-7DC202FC1175}"/>
              </a:ext>
            </a:extLst>
          </p:cNvPr>
          <p:cNvSpPr txBox="1"/>
          <p:nvPr/>
        </p:nvSpPr>
        <p:spPr bwMode="auto">
          <a:xfrm>
            <a:off x="568869" y="766221"/>
            <a:ext cx="4152996" cy="461665"/>
          </a:xfrm>
          <a:prstGeom prst="rect">
            <a:avLst/>
          </a:prstGeom>
          <a:noFill/>
        </p:spPr>
        <p:txBody>
          <a:bodyPr wrap="none" rtlCol="0">
            <a:spAutoFit/>
          </a:bodyPr>
          <a:lstStyle/>
          <a:p>
            <a:r>
              <a:rPr lang="en-US" sz="2400" b="1" dirty="0"/>
              <a:t>s-SNOM modelling workflow</a:t>
            </a:r>
          </a:p>
        </p:txBody>
      </p:sp>
      <p:sp>
        <p:nvSpPr>
          <p:cNvPr id="22" name="TextBox 21">
            <a:extLst>
              <a:ext uri="{FF2B5EF4-FFF2-40B4-BE49-F238E27FC236}">
                <a16:creationId xmlns:a16="http://schemas.microsoft.com/office/drawing/2014/main" id="{B3206D5D-1982-2E7F-6AD0-5B6F7DA0C63B}"/>
              </a:ext>
            </a:extLst>
          </p:cNvPr>
          <p:cNvSpPr txBox="1"/>
          <p:nvPr/>
        </p:nvSpPr>
        <p:spPr bwMode="auto">
          <a:xfrm>
            <a:off x="867188" y="3668706"/>
            <a:ext cx="3556358" cy="338554"/>
          </a:xfrm>
          <a:prstGeom prst="rect">
            <a:avLst/>
          </a:prstGeom>
          <a:noFill/>
        </p:spPr>
        <p:txBody>
          <a:bodyPr wrap="none" rtlCol="0">
            <a:spAutoFit/>
          </a:bodyPr>
          <a:lstStyle/>
          <a:p>
            <a:r>
              <a:rPr lang="en-US" sz="1600" dirty="0"/>
              <a:t>Plug them into a model of tip + sample</a:t>
            </a:r>
          </a:p>
        </p:txBody>
      </p:sp>
      <p:sp>
        <p:nvSpPr>
          <p:cNvPr id="23" name="TextBox 22">
            <a:extLst>
              <a:ext uri="{FF2B5EF4-FFF2-40B4-BE49-F238E27FC236}">
                <a16:creationId xmlns:a16="http://schemas.microsoft.com/office/drawing/2014/main" id="{F3FF5046-BBD8-C8A3-644A-158F16E57024}"/>
              </a:ext>
            </a:extLst>
          </p:cNvPr>
          <p:cNvSpPr txBox="1"/>
          <p:nvPr/>
        </p:nvSpPr>
        <p:spPr bwMode="auto">
          <a:xfrm>
            <a:off x="7512291" y="766221"/>
            <a:ext cx="2361544" cy="461665"/>
          </a:xfrm>
          <a:prstGeom prst="rect">
            <a:avLst/>
          </a:prstGeom>
          <a:noFill/>
        </p:spPr>
        <p:txBody>
          <a:bodyPr wrap="none" rtlCol="0">
            <a:spAutoFit/>
          </a:bodyPr>
          <a:lstStyle/>
          <a:p>
            <a:r>
              <a:rPr lang="en-US" sz="2400" b="1" dirty="0"/>
              <a:t>Our FEM-model</a:t>
            </a:r>
          </a:p>
        </p:txBody>
      </p:sp>
      <p:sp>
        <p:nvSpPr>
          <p:cNvPr id="24" name="Rectangle: Rounded Corners 23">
            <a:extLst>
              <a:ext uri="{FF2B5EF4-FFF2-40B4-BE49-F238E27FC236}">
                <a16:creationId xmlns:a16="http://schemas.microsoft.com/office/drawing/2014/main" id="{85560A59-2ED8-B039-600B-0E606D110A1D}"/>
              </a:ext>
            </a:extLst>
          </p:cNvPr>
          <p:cNvSpPr/>
          <p:nvPr/>
        </p:nvSpPr>
        <p:spPr>
          <a:xfrm>
            <a:off x="151698" y="822827"/>
            <a:ext cx="4987339" cy="5518149"/>
          </a:xfrm>
          <a:prstGeom prst="roundRect">
            <a:avLst>
              <a:gd name="adj" fmla="val 9282"/>
            </a:avLst>
          </a:prstGeom>
          <a:noFill/>
          <a:ln>
            <a:solidFill>
              <a:srgbClr val="2D7F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solidFill>
                <a:schemeClr val="tx1"/>
              </a:solidFill>
            </a:endParaRPr>
          </a:p>
        </p:txBody>
      </p:sp>
      <p:sp>
        <p:nvSpPr>
          <p:cNvPr id="31" name="TextBox 30">
            <a:extLst>
              <a:ext uri="{FF2B5EF4-FFF2-40B4-BE49-F238E27FC236}">
                <a16:creationId xmlns:a16="http://schemas.microsoft.com/office/drawing/2014/main" id="{8ED0F8BF-68AE-93BB-9C37-91E9D71B54F5}"/>
              </a:ext>
            </a:extLst>
          </p:cNvPr>
          <p:cNvSpPr txBox="1"/>
          <p:nvPr/>
        </p:nvSpPr>
        <p:spPr bwMode="auto">
          <a:xfrm>
            <a:off x="8753452" y="1224504"/>
            <a:ext cx="2670883" cy="307777"/>
          </a:xfrm>
          <a:prstGeom prst="rect">
            <a:avLst/>
          </a:prstGeom>
          <a:noFill/>
        </p:spPr>
        <p:txBody>
          <a:bodyPr wrap="square" rtlCol="0">
            <a:spAutoFit/>
          </a:bodyPr>
          <a:lstStyle/>
          <a:p>
            <a:pPr algn="ctr"/>
            <a:r>
              <a:rPr lang="en-US" sz="1400" dirty="0"/>
              <a:t>Reference to known material</a:t>
            </a:r>
          </a:p>
        </p:txBody>
      </p:sp>
      <p:sp>
        <p:nvSpPr>
          <p:cNvPr id="32" name="Rectangle: Rounded Corners 31">
            <a:extLst>
              <a:ext uri="{FF2B5EF4-FFF2-40B4-BE49-F238E27FC236}">
                <a16:creationId xmlns:a16="http://schemas.microsoft.com/office/drawing/2014/main" id="{2660570E-95AA-877A-C93B-EFBE8ECFB3D3}"/>
              </a:ext>
            </a:extLst>
          </p:cNvPr>
          <p:cNvSpPr/>
          <p:nvPr/>
        </p:nvSpPr>
        <p:spPr bwMode="auto">
          <a:xfrm>
            <a:off x="5196418" y="822827"/>
            <a:ext cx="6901266" cy="5518800"/>
          </a:xfrm>
          <a:prstGeom prst="roundRect">
            <a:avLst>
              <a:gd name="adj" fmla="val 9381"/>
            </a:avLst>
          </a:prstGeom>
          <a:noFill/>
          <a:ln>
            <a:solidFill>
              <a:srgbClr val="2D7F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1" name="TextBox 20">
            <a:extLst>
              <a:ext uri="{FF2B5EF4-FFF2-40B4-BE49-F238E27FC236}">
                <a16:creationId xmlns:a16="http://schemas.microsoft.com/office/drawing/2014/main" id="{8DDFEC30-516B-FE0F-7D07-7D8C053F85A0}"/>
              </a:ext>
            </a:extLst>
          </p:cNvPr>
          <p:cNvSpPr txBox="1"/>
          <p:nvPr/>
        </p:nvSpPr>
        <p:spPr bwMode="auto">
          <a:xfrm>
            <a:off x="8753452" y="1116782"/>
            <a:ext cx="2670883" cy="523220"/>
          </a:xfrm>
          <a:prstGeom prst="rect">
            <a:avLst/>
          </a:prstGeom>
          <a:noFill/>
          <a:ln>
            <a:noFill/>
          </a:ln>
        </p:spPr>
        <p:txBody>
          <a:bodyPr wrap="square" rtlCol="0">
            <a:spAutoFit/>
          </a:bodyPr>
          <a:lstStyle/>
          <a:p>
            <a:pPr algn="ctr"/>
            <a:r>
              <a:rPr lang="en-US" sz="1400" dirty="0"/>
              <a:t>Remove background through third order harmonic detection</a:t>
            </a:r>
          </a:p>
        </p:txBody>
      </p:sp>
      <p:sp>
        <p:nvSpPr>
          <p:cNvPr id="33" name="TextBox 32">
            <a:extLst>
              <a:ext uri="{FF2B5EF4-FFF2-40B4-BE49-F238E27FC236}">
                <a16:creationId xmlns:a16="http://schemas.microsoft.com/office/drawing/2014/main" id="{0DBD7E19-8C5F-AAF9-4223-BA8052C29AE5}"/>
              </a:ext>
            </a:extLst>
          </p:cNvPr>
          <p:cNvSpPr txBox="1"/>
          <p:nvPr/>
        </p:nvSpPr>
        <p:spPr bwMode="auto">
          <a:xfrm>
            <a:off x="8753450" y="1224504"/>
            <a:ext cx="2670883" cy="307777"/>
          </a:xfrm>
          <a:prstGeom prst="rect">
            <a:avLst/>
          </a:prstGeom>
          <a:noFill/>
          <a:ln>
            <a:noFill/>
          </a:ln>
        </p:spPr>
        <p:txBody>
          <a:bodyPr wrap="square" rtlCol="0">
            <a:spAutoFit/>
          </a:bodyPr>
          <a:lstStyle/>
          <a:p>
            <a:pPr algn="ctr"/>
            <a:r>
              <a:rPr lang="en-US" sz="1400" dirty="0"/>
              <a:t>Place the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p:bldP spid="31" grpId="0"/>
      <p:bldP spid="31" grpId="1"/>
      <p:bldP spid="32" grpId="0" animBg="1"/>
      <p:bldP spid="21" grpId="0"/>
      <p:bldP spid="21" grpId="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8954-D195-C872-8E53-8B349B1AD3F1}"/>
              </a:ext>
            </a:extLst>
          </p:cNvPr>
          <p:cNvSpPr/>
          <p:nvPr/>
        </p:nvSpPr>
        <p:spPr bwMode="auto">
          <a:xfrm>
            <a:off x="-4762" y="726721"/>
            <a:ext cx="12192000" cy="872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34FF5282-4366-5FB7-8161-10FED11D5AF4}"/>
              </a:ext>
            </a:extLst>
          </p:cNvPr>
          <p:cNvSpPr>
            <a:spLocks noGrp="1"/>
          </p:cNvSpPr>
          <p:nvPr>
            <p:ph sz="quarter" idx="13"/>
          </p:nvPr>
        </p:nvSpPr>
        <p:spPr/>
        <p:txBody>
          <a:bodyPr/>
          <a:lstStyle/>
          <a:p>
            <a:r>
              <a:rPr lang="en-US" dirty="0"/>
              <a:t>Verification on Si</a:t>
            </a:r>
          </a:p>
        </p:txBody>
      </p:sp>
      <p:pic>
        <p:nvPicPr>
          <p:cNvPr id="4" name="Picture 3">
            <a:extLst>
              <a:ext uri="{FF2B5EF4-FFF2-40B4-BE49-F238E27FC236}">
                <a16:creationId xmlns:a16="http://schemas.microsoft.com/office/drawing/2014/main" id="{C7DE48DF-6303-D0DB-6519-49D2B5FE38D7}"/>
              </a:ext>
            </a:extLst>
          </p:cNvPr>
          <p:cNvPicPr>
            <a:picLocks noChangeAspect="1"/>
          </p:cNvPicPr>
          <p:nvPr/>
        </p:nvPicPr>
        <p:blipFill>
          <a:blip r:embed="rId2"/>
          <a:stretch>
            <a:fillRect/>
          </a:stretch>
        </p:blipFill>
        <p:spPr>
          <a:xfrm>
            <a:off x="938409" y="1122572"/>
            <a:ext cx="2174686" cy="2284436"/>
          </a:xfrm>
          <a:prstGeom prst="rect">
            <a:avLst/>
          </a:prstGeom>
        </p:spPr>
      </p:pic>
      <p:pic>
        <p:nvPicPr>
          <p:cNvPr id="5" name="Picture 4">
            <a:extLst>
              <a:ext uri="{FF2B5EF4-FFF2-40B4-BE49-F238E27FC236}">
                <a16:creationId xmlns:a16="http://schemas.microsoft.com/office/drawing/2014/main" id="{F48D48C0-0AD0-94FF-C17E-5641CEE71958}"/>
              </a:ext>
            </a:extLst>
          </p:cNvPr>
          <p:cNvPicPr>
            <a:picLocks noChangeAspect="1"/>
          </p:cNvPicPr>
          <p:nvPr/>
        </p:nvPicPr>
        <p:blipFill>
          <a:blip r:embed="rId3"/>
          <a:stretch>
            <a:fillRect/>
          </a:stretch>
        </p:blipFill>
        <p:spPr>
          <a:xfrm>
            <a:off x="9039933" y="1055897"/>
            <a:ext cx="1522214" cy="2332061"/>
          </a:xfrm>
          <a:prstGeom prst="rect">
            <a:avLst/>
          </a:prstGeom>
        </p:spPr>
      </p:pic>
      <p:pic>
        <p:nvPicPr>
          <p:cNvPr id="9" name="Picture 8">
            <a:extLst>
              <a:ext uri="{FF2B5EF4-FFF2-40B4-BE49-F238E27FC236}">
                <a16:creationId xmlns:a16="http://schemas.microsoft.com/office/drawing/2014/main" id="{264EB5DC-D7B2-7F63-1892-398ED2D65106}"/>
              </a:ext>
            </a:extLst>
          </p:cNvPr>
          <p:cNvPicPr>
            <a:picLocks noChangeAspect="1"/>
          </p:cNvPicPr>
          <p:nvPr/>
        </p:nvPicPr>
        <p:blipFill>
          <a:blip r:embed="rId4"/>
          <a:stretch>
            <a:fillRect/>
          </a:stretch>
        </p:blipFill>
        <p:spPr>
          <a:xfrm>
            <a:off x="4164292" y="977770"/>
            <a:ext cx="3527647" cy="252495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2B70FF-21DD-99D9-F98C-9581C60B29EE}"/>
                  </a:ext>
                </a:extLst>
              </p:cNvPr>
              <p:cNvSpPr txBox="1"/>
              <p:nvPr/>
            </p:nvSpPr>
            <p:spPr>
              <a:xfrm rot="16200000">
                <a:off x="3518525" y="1883773"/>
                <a:ext cx="1180708" cy="307777"/>
              </a:xfrm>
              <a:prstGeom prst="rect">
                <a:avLst/>
              </a:prstGeom>
              <a:noFill/>
            </p:spPr>
            <p:txBody>
              <a:bodyPr wrap="none" rtlCol="0">
                <a:spAutoFit/>
              </a:bodyPr>
              <a:lstStyle/>
              <a:p>
                <a:r>
                  <a:rPr lang="de-DE" sz="1400" b="0" dirty="0" err="1"/>
                  <a:t>Permittivity</a:t>
                </a:r>
                <a:r>
                  <a:rPr lang="de-DE" sz="1400" b="0" dirty="0"/>
                  <a:t> </a:t>
                </a:r>
                <a14:m>
                  <m:oMath xmlns:m="http://schemas.openxmlformats.org/officeDocument/2006/math">
                    <m:r>
                      <a:rPr lang="de-DE" sz="1400" b="0" i="1" smtClean="0">
                        <a:latin typeface="Cambria Math" panose="02040503050406030204" pitchFamily="18" charset="0"/>
                      </a:rPr>
                      <m:t>𝜀</m:t>
                    </m:r>
                  </m:oMath>
                </a14:m>
                <a:endParaRPr lang="en-US" sz="1400" dirty="0"/>
              </a:p>
            </p:txBody>
          </p:sp>
        </mc:Choice>
        <mc:Fallback xmlns="">
          <p:sp>
            <p:nvSpPr>
              <p:cNvPr id="3" name="TextBox 2">
                <a:extLst>
                  <a:ext uri="{FF2B5EF4-FFF2-40B4-BE49-F238E27FC236}">
                    <a16:creationId xmlns:a16="http://schemas.microsoft.com/office/drawing/2014/main" id="{CE2B70FF-21DD-99D9-F98C-9581C60B29EE}"/>
                  </a:ext>
                </a:extLst>
              </p:cNvPr>
              <p:cNvSpPr txBox="1">
                <a:spLocks noRot="1" noChangeAspect="1" noMove="1" noResize="1" noEditPoints="1" noAdjustHandles="1" noChangeArrowheads="1" noChangeShapeType="1" noTextEdit="1"/>
              </p:cNvSpPr>
              <p:nvPr/>
            </p:nvSpPr>
            <p:spPr>
              <a:xfrm rot="16200000">
                <a:off x="3518525" y="1883773"/>
                <a:ext cx="1180708" cy="307777"/>
              </a:xfrm>
              <a:prstGeom prst="rect">
                <a:avLst/>
              </a:prstGeom>
              <a:blipFill>
                <a:blip r:embed="rId5"/>
                <a:stretch>
                  <a:fillRect l="-4000" r="-20000" b="-154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EC35BC7-1E92-AAF7-CCF0-E9D876CCE6DF}"/>
              </a:ext>
            </a:extLst>
          </p:cNvPr>
          <p:cNvSpPr txBox="1"/>
          <p:nvPr/>
        </p:nvSpPr>
        <p:spPr>
          <a:xfrm>
            <a:off x="8151149" y="823919"/>
            <a:ext cx="3171637" cy="400110"/>
          </a:xfrm>
          <a:prstGeom prst="rect">
            <a:avLst/>
          </a:prstGeom>
          <a:noFill/>
        </p:spPr>
        <p:txBody>
          <a:bodyPr wrap="none" rtlCol="0">
            <a:spAutoFit/>
          </a:bodyPr>
          <a:lstStyle/>
          <a:p>
            <a:pPr algn="ctr"/>
            <a:r>
              <a:rPr lang="en-US" sz="2000" b="1" dirty="0"/>
              <a:t>Finite Dipole Model (FDM)</a:t>
            </a:r>
          </a:p>
        </p:txBody>
      </p:sp>
      <p:sp>
        <p:nvSpPr>
          <p:cNvPr id="14" name="TextBox 13">
            <a:extLst>
              <a:ext uri="{FF2B5EF4-FFF2-40B4-BE49-F238E27FC236}">
                <a16:creationId xmlns:a16="http://schemas.microsoft.com/office/drawing/2014/main" id="{4FCECDBC-668A-3C0D-8771-D9D75AD09192}"/>
              </a:ext>
            </a:extLst>
          </p:cNvPr>
          <p:cNvSpPr txBox="1"/>
          <p:nvPr/>
        </p:nvSpPr>
        <p:spPr>
          <a:xfrm>
            <a:off x="408581" y="823919"/>
            <a:ext cx="3513078" cy="400110"/>
          </a:xfrm>
          <a:prstGeom prst="rect">
            <a:avLst/>
          </a:prstGeom>
          <a:noFill/>
        </p:spPr>
        <p:txBody>
          <a:bodyPr wrap="none" rtlCol="0">
            <a:spAutoFit/>
          </a:bodyPr>
          <a:lstStyle/>
          <a:p>
            <a:pPr algn="ctr"/>
            <a:r>
              <a:rPr lang="en-US" sz="2000" b="1" dirty="0"/>
              <a:t>Finite Element Method (FEM)</a:t>
            </a:r>
          </a:p>
        </p:txBody>
      </p:sp>
      <p:sp>
        <p:nvSpPr>
          <p:cNvPr id="16" name="Rectangle: Rounded Corners 15">
            <a:extLst>
              <a:ext uri="{FF2B5EF4-FFF2-40B4-BE49-F238E27FC236}">
                <a16:creationId xmlns:a16="http://schemas.microsoft.com/office/drawing/2014/main" id="{22A0650A-DD48-7D1C-D8FE-471C63E687B9}"/>
              </a:ext>
            </a:extLst>
          </p:cNvPr>
          <p:cNvSpPr/>
          <p:nvPr/>
        </p:nvSpPr>
        <p:spPr>
          <a:xfrm>
            <a:off x="8753152" y="4116525"/>
            <a:ext cx="3260559" cy="1462289"/>
          </a:xfrm>
          <a:prstGeom prst="roundRect">
            <a:avLst/>
          </a:prstGeom>
          <a:solidFill>
            <a:srgbClr val="2D7FCF"/>
          </a:solidFill>
          <a:ln>
            <a:solidFill>
              <a:srgbClr val="2D7F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FEM approach improves description of measured data compared to widely used Finite Dipole Model</a:t>
            </a:r>
            <a:endParaRPr lang="en-US" dirty="0"/>
          </a:p>
        </p:txBody>
      </p:sp>
      <p:sp>
        <p:nvSpPr>
          <p:cNvPr id="21" name="TextBox 20">
            <a:extLst>
              <a:ext uri="{FF2B5EF4-FFF2-40B4-BE49-F238E27FC236}">
                <a16:creationId xmlns:a16="http://schemas.microsoft.com/office/drawing/2014/main" id="{0D453DC9-E722-B1AD-418C-DE743FEC6CD3}"/>
              </a:ext>
            </a:extLst>
          </p:cNvPr>
          <p:cNvSpPr txBox="1"/>
          <p:nvPr/>
        </p:nvSpPr>
        <p:spPr>
          <a:xfrm>
            <a:off x="8280049" y="3357106"/>
            <a:ext cx="2913837" cy="215444"/>
          </a:xfrm>
          <a:prstGeom prst="rect">
            <a:avLst/>
          </a:prstGeom>
          <a:noFill/>
        </p:spPr>
        <p:txBody>
          <a:bodyPr wrap="square">
            <a:spAutoFit/>
          </a:bodyPr>
          <a:lstStyle/>
          <a:p>
            <a:pPr algn="ctr"/>
            <a:r>
              <a:rPr lang="en-US" sz="800" dirty="0">
                <a:solidFill>
                  <a:schemeClr val="bg2">
                    <a:lumMod val="75000"/>
                  </a:schemeClr>
                </a:solidFill>
                <a:latin typeface="Arial" panose="020B0604020202020204" pitchFamily="34" charset="0"/>
              </a:rPr>
              <a:t>A. </a:t>
            </a:r>
            <a:r>
              <a:rPr lang="en-US" sz="800" dirty="0" err="1">
                <a:solidFill>
                  <a:schemeClr val="bg2">
                    <a:lumMod val="75000"/>
                  </a:schemeClr>
                </a:solidFill>
                <a:latin typeface="Arial" panose="020B0604020202020204" pitchFamily="34" charset="0"/>
              </a:rPr>
              <a:t>Cvitkovic</a:t>
            </a:r>
            <a:r>
              <a:rPr lang="en-US" sz="800" dirty="0">
                <a:solidFill>
                  <a:schemeClr val="bg2">
                    <a:lumMod val="75000"/>
                  </a:schemeClr>
                </a:solidFill>
                <a:latin typeface="Arial" panose="020B0604020202020204" pitchFamily="34" charset="0"/>
              </a:rPr>
              <a:t>, et al. </a:t>
            </a:r>
            <a:r>
              <a:rPr lang="en-US" sz="800" i="1" dirty="0">
                <a:solidFill>
                  <a:schemeClr val="bg2">
                    <a:lumMod val="75000"/>
                  </a:schemeClr>
                </a:solidFill>
                <a:latin typeface="Arial" panose="020B0604020202020204" pitchFamily="34" charset="0"/>
              </a:rPr>
              <a:t>Opt. Express</a:t>
            </a:r>
            <a:r>
              <a:rPr lang="en-US" sz="800" dirty="0">
                <a:solidFill>
                  <a:schemeClr val="bg2">
                    <a:lumMod val="75000"/>
                  </a:schemeClr>
                </a:solidFill>
                <a:latin typeface="Arial" panose="020B0604020202020204" pitchFamily="34" charset="0"/>
              </a:rPr>
              <a:t> 15, 8550–8565 (2007)</a:t>
            </a:r>
            <a:endParaRPr lang="en-US" sz="800" dirty="0">
              <a:solidFill>
                <a:schemeClr val="bg2">
                  <a:lumMod val="75000"/>
                </a:schemeClr>
              </a:solidFill>
              <a:latin typeface="72 Black" panose="020B0A04030603020204" pitchFamily="34" charset="0"/>
              <a:cs typeface="72 Black" panose="020B0A04030603020204" pitchFamily="34" charset="0"/>
            </a:endParaRPr>
          </a:p>
        </p:txBody>
      </p:sp>
      <p:pic>
        <p:nvPicPr>
          <p:cNvPr id="26" name="Picture 25">
            <a:extLst>
              <a:ext uri="{FF2B5EF4-FFF2-40B4-BE49-F238E27FC236}">
                <a16:creationId xmlns:a16="http://schemas.microsoft.com/office/drawing/2014/main" id="{6A4715CD-5819-4038-567D-1471E2480E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9352" y="3502726"/>
            <a:ext cx="4303800" cy="2869200"/>
          </a:xfrm>
          <a:prstGeom prst="rect">
            <a:avLst/>
          </a:prstGeom>
        </p:spPr>
      </p:pic>
      <p:pic>
        <p:nvPicPr>
          <p:cNvPr id="27" name="Picture 26">
            <a:extLst>
              <a:ext uri="{FF2B5EF4-FFF2-40B4-BE49-F238E27FC236}">
                <a16:creationId xmlns:a16="http://schemas.microsoft.com/office/drawing/2014/main" id="{22616C2A-CCE3-32E2-FB57-1DAC634A64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552" y="3502726"/>
            <a:ext cx="4303800" cy="2869200"/>
          </a:xfrm>
          <a:prstGeom prst="rect">
            <a:avLst/>
          </a:prstGeom>
        </p:spPr>
      </p:pic>
      <p:pic>
        <p:nvPicPr>
          <p:cNvPr id="28" name="Picture 27">
            <a:extLst>
              <a:ext uri="{FF2B5EF4-FFF2-40B4-BE49-F238E27FC236}">
                <a16:creationId xmlns:a16="http://schemas.microsoft.com/office/drawing/2014/main" id="{CF943093-D7AC-E61D-F071-E18FCA20CA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552" y="3502726"/>
            <a:ext cx="4303800" cy="2869200"/>
          </a:xfrm>
          <a:prstGeom prst="rect">
            <a:avLst/>
          </a:prstGeom>
        </p:spPr>
      </p:pic>
      <p:pic>
        <p:nvPicPr>
          <p:cNvPr id="29" name="Picture 28">
            <a:extLst>
              <a:ext uri="{FF2B5EF4-FFF2-40B4-BE49-F238E27FC236}">
                <a16:creationId xmlns:a16="http://schemas.microsoft.com/office/drawing/2014/main" id="{A852C5F2-28FC-8B97-5190-854927B0D4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9352" y="3502726"/>
            <a:ext cx="4303800" cy="2869200"/>
          </a:xfrm>
          <a:prstGeom prst="rect">
            <a:avLst/>
          </a:prstGeom>
        </p:spPr>
      </p:pic>
    </p:spTree>
    <p:extLst>
      <p:ext uri="{BB962C8B-B14F-4D97-AF65-F5344CB8AC3E}">
        <p14:creationId xmlns:p14="http://schemas.microsoft.com/office/powerpoint/2010/main" val="151898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18" name="CustomShape 1"/>
          <p:cNvSpPr/>
          <p:nvPr/>
        </p:nvSpPr>
        <p:spPr>
          <a:xfrm>
            <a:off x="1290240" y="115920"/>
            <a:ext cx="10774800" cy="642240"/>
          </a:xfrm>
          <a:custGeom>
            <a:avLst/>
            <a:gdLst>
              <a:gd name="textAreaLeft" fmla="*/ 0 w 10774800"/>
              <a:gd name="textAreaRight" fmla="*/ 10775880 w 1077480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Task 3.1: Novel sampling strategies for high-resolution and large-area measurements</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19" name="CustomShape 2"/>
          <p:cNvSpPr/>
          <p:nvPr/>
        </p:nvSpPr>
        <p:spPr>
          <a:xfrm>
            <a:off x="274320" y="1006920"/>
            <a:ext cx="11424960" cy="585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Calibri"/>
                <a:ea typeface="DejaVu Sans"/>
              </a:rPr>
              <a:t>Aim is to develop sampling methods for large area and high resolution measurements, namely for optical methods, including both sampling in space and in the spectral domain.</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1" strike="noStrike" spc="-1">
                <a:solidFill>
                  <a:srgbClr val="000000"/>
                </a:solidFill>
                <a:latin typeface="Calibri"/>
                <a:ea typeface="DejaVu Sans"/>
              </a:rPr>
              <a:t>Involved partners: </a:t>
            </a:r>
            <a:r>
              <a:rPr lang="en-US" sz="1800" b="0" strike="noStrike" spc="-1">
                <a:solidFill>
                  <a:srgbClr val="000000"/>
                </a:solidFill>
                <a:latin typeface="Calibri"/>
                <a:ea typeface="DejaVu Sans"/>
              </a:rPr>
              <a:t>CMI, PTB, NPL and BAM</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1" strike="noStrike" spc="-1">
                <a:solidFill>
                  <a:srgbClr val="000000"/>
                </a:solidFill>
                <a:latin typeface="Calibri"/>
                <a:ea typeface="DejaVu Sans"/>
              </a:rPr>
              <a:t>Activities done in the first year:</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Deliverable D1 was completed.</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pic>
        <p:nvPicPr>
          <p:cNvPr id="220" name="Obrázek 219"/>
          <p:cNvPicPr/>
          <p:nvPr/>
        </p:nvPicPr>
        <p:blipFill>
          <a:blip r:embed="rId4"/>
          <a:stretch/>
        </p:blipFill>
        <p:spPr>
          <a:xfrm>
            <a:off x="4194720" y="2416320"/>
            <a:ext cx="7701480" cy="1994040"/>
          </a:xfrm>
          <a:prstGeom prst="rect">
            <a:avLst/>
          </a:prstGeom>
          <a:ln w="0">
            <a:noFill/>
          </a:ln>
        </p:spPr>
      </p:pic>
      <p:pic>
        <p:nvPicPr>
          <p:cNvPr id="221" name="Obrázek 220"/>
          <p:cNvPicPr/>
          <p:nvPr/>
        </p:nvPicPr>
        <p:blipFill>
          <a:blip r:embed="rId5"/>
          <a:stretch/>
        </p:blipFill>
        <p:spPr>
          <a:xfrm>
            <a:off x="4225320" y="4389120"/>
            <a:ext cx="7670880" cy="161388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93214-973B-80C1-B402-767C218397D2}"/>
              </a:ext>
            </a:extLst>
          </p:cNvPr>
          <p:cNvSpPr/>
          <p:nvPr/>
        </p:nvSpPr>
        <p:spPr bwMode="auto">
          <a:xfrm>
            <a:off x="-4762" y="726721"/>
            <a:ext cx="12192000" cy="872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F35B8A2-74FC-65D7-2758-4F4341042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691" y="3095481"/>
            <a:ext cx="4463326" cy="2636152"/>
          </a:xfrm>
          <a:prstGeom prst="rect">
            <a:avLst/>
          </a:prstGeom>
        </p:spPr>
      </p:pic>
      <p:pic>
        <p:nvPicPr>
          <p:cNvPr id="7" name="Picture 6">
            <a:extLst>
              <a:ext uri="{FF2B5EF4-FFF2-40B4-BE49-F238E27FC236}">
                <a16:creationId xmlns:a16="http://schemas.microsoft.com/office/drawing/2014/main" id="{448613F1-0B97-C030-BE39-3B8FF182C4A0}"/>
              </a:ext>
            </a:extLst>
          </p:cNvPr>
          <p:cNvPicPr>
            <a:picLocks noChangeAspect="1"/>
          </p:cNvPicPr>
          <p:nvPr/>
        </p:nvPicPr>
        <p:blipFill rotWithShape="1">
          <a:blip r:embed="rId3">
            <a:extLst>
              <a:ext uri="{28A0092B-C50C-407E-A947-70E740481C1C}">
                <a14:useLocalDpi xmlns:a14="http://schemas.microsoft.com/office/drawing/2010/main" val="0"/>
              </a:ext>
            </a:extLst>
          </a:blip>
          <a:srcRect l="50823" t="7887" r="13346" b="66861"/>
          <a:stretch/>
        </p:blipFill>
        <p:spPr>
          <a:xfrm>
            <a:off x="6882756" y="3260141"/>
            <a:ext cx="1599431" cy="665779"/>
          </a:xfrm>
          <a:prstGeom prst="rect">
            <a:avLst/>
          </a:prstGeom>
        </p:spPr>
      </p:pic>
      <p:sp>
        <p:nvSpPr>
          <p:cNvPr id="2" name="Content Placeholder 1">
            <a:extLst>
              <a:ext uri="{FF2B5EF4-FFF2-40B4-BE49-F238E27FC236}">
                <a16:creationId xmlns:a16="http://schemas.microsoft.com/office/drawing/2014/main" id="{7F641343-2F4C-4811-D29F-6DE422815CFA}"/>
              </a:ext>
            </a:extLst>
          </p:cNvPr>
          <p:cNvSpPr>
            <a:spLocks noGrp="1"/>
          </p:cNvSpPr>
          <p:nvPr>
            <p:ph sz="quarter" idx="13"/>
          </p:nvPr>
        </p:nvSpPr>
        <p:spPr/>
        <p:txBody>
          <a:bodyPr/>
          <a:lstStyle/>
          <a:p>
            <a:r>
              <a:rPr lang="en-US" dirty="0"/>
              <a:t>Application to </a:t>
            </a:r>
            <a:r>
              <a:rPr lang="en-US" dirty="0" err="1"/>
              <a:t>SiC</a:t>
            </a:r>
            <a:endParaRPr lang="en-US" dirty="0"/>
          </a:p>
        </p:txBody>
      </p:sp>
      <p:sp>
        <p:nvSpPr>
          <p:cNvPr id="19" name="Rectangle: Rounded Corners 18">
            <a:extLst>
              <a:ext uri="{FF2B5EF4-FFF2-40B4-BE49-F238E27FC236}">
                <a16:creationId xmlns:a16="http://schemas.microsoft.com/office/drawing/2014/main" id="{45F7470E-1ABA-845C-C7E0-FEE7D0E5A013}"/>
              </a:ext>
            </a:extLst>
          </p:cNvPr>
          <p:cNvSpPr/>
          <p:nvPr/>
        </p:nvSpPr>
        <p:spPr>
          <a:xfrm>
            <a:off x="6814606" y="1602608"/>
            <a:ext cx="3318945" cy="1229693"/>
          </a:xfrm>
          <a:prstGeom prst="roundRect">
            <a:avLst/>
          </a:prstGeom>
          <a:solidFill>
            <a:srgbClr val="2D7FCF"/>
          </a:solidFill>
          <a:ln>
            <a:solidFill>
              <a:srgbClr val="2D7F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t>Strong resonators like </a:t>
            </a:r>
            <a:r>
              <a:rPr lang="en-US" sz="1600" dirty="0" err="1"/>
              <a:t>SiC</a:t>
            </a:r>
            <a:r>
              <a:rPr lang="en-US" sz="1600" dirty="0"/>
              <a:t> more challenging</a:t>
            </a:r>
          </a:p>
          <a:p>
            <a:pPr marL="285750" indent="-285750">
              <a:buFont typeface="Arial" panose="020B0604020202020204" pitchFamily="34" charset="0"/>
              <a:buChar char="•"/>
            </a:pPr>
            <a:r>
              <a:rPr lang="en-US" sz="1600" dirty="0"/>
              <a:t>Qualitative agreement, but quantitative differences to the FDM</a:t>
            </a:r>
          </a:p>
        </p:txBody>
      </p:sp>
      <p:pic>
        <p:nvPicPr>
          <p:cNvPr id="23" name="Picture 22">
            <a:extLst>
              <a:ext uri="{FF2B5EF4-FFF2-40B4-BE49-F238E27FC236}">
                <a16:creationId xmlns:a16="http://schemas.microsoft.com/office/drawing/2014/main" id="{BD8EA33D-6397-5F8E-4545-A5673DE73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202" y="1598775"/>
            <a:ext cx="4080798" cy="1530299"/>
          </a:xfrm>
          <a:prstGeom prst="rect">
            <a:avLst/>
          </a:prstGeom>
        </p:spPr>
      </p:pic>
      <p:pic>
        <p:nvPicPr>
          <p:cNvPr id="3" name="Picture 2">
            <a:extLst>
              <a:ext uri="{FF2B5EF4-FFF2-40B4-BE49-F238E27FC236}">
                <a16:creationId xmlns:a16="http://schemas.microsoft.com/office/drawing/2014/main" id="{21396E5E-F57E-9B0E-06DA-2630E8304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5202" y="3020726"/>
            <a:ext cx="4178493" cy="2785662"/>
          </a:xfrm>
          <a:prstGeom prst="rect">
            <a:avLst/>
          </a:prstGeom>
        </p:spPr>
      </p:pic>
    </p:spTree>
    <p:extLst>
      <p:ext uri="{BB962C8B-B14F-4D97-AF65-F5344CB8AC3E}">
        <p14:creationId xmlns:p14="http://schemas.microsoft.com/office/powerpoint/2010/main" val="31227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D51B9B-5FC5-78D0-779F-C3941C7DFB1D}"/>
              </a:ext>
            </a:extLst>
          </p:cNvPr>
          <p:cNvSpPr/>
          <p:nvPr/>
        </p:nvSpPr>
        <p:spPr bwMode="auto">
          <a:xfrm>
            <a:off x="-4762" y="726721"/>
            <a:ext cx="12192000" cy="872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CF3B1F30-FFDF-E2A0-492B-9E2A3237DAB9}"/>
              </a:ext>
            </a:extLst>
          </p:cNvPr>
          <p:cNvSpPr>
            <a:spLocks noGrp="1"/>
          </p:cNvSpPr>
          <p:nvPr>
            <p:ph sz="quarter" idx="13"/>
          </p:nvPr>
        </p:nvSpPr>
        <p:spPr/>
        <p:txBody>
          <a:bodyPr/>
          <a:lstStyle/>
          <a:p>
            <a:r>
              <a:rPr lang="en-US" dirty="0"/>
              <a:t>Application to complex structures</a:t>
            </a:r>
          </a:p>
        </p:txBody>
      </p:sp>
      <p:pic>
        <p:nvPicPr>
          <p:cNvPr id="37" name="Picture 36">
            <a:extLst>
              <a:ext uri="{FF2B5EF4-FFF2-40B4-BE49-F238E27FC236}">
                <a16:creationId xmlns:a16="http://schemas.microsoft.com/office/drawing/2014/main" id="{1C8C16F1-1249-FDBE-32B5-FDCAFF644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67" y="1845702"/>
            <a:ext cx="5485714" cy="3657143"/>
          </a:xfrm>
          <a:prstGeom prst="rect">
            <a:avLst/>
          </a:prstGeom>
        </p:spPr>
      </p:pic>
      <p:pic>
        <p:nvPicPr>
          <p:cNvPr id="38" name="Picture 37">
            <a:extLst>
              <a:ext uri="{FF2B5EF4-FFF2-40B4-BE49-F238E27FC236}">
                <a16:creationId xmlns:a16="http://schemas.microsoft.com/office/drawing/2014/main" id="{5426D642-0696-A97C-FF19-24726F3DC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67" y="1845702"/>
            <a:ext cx="5485714" cy="3657143"/>
          </a:xfrm>
          <a:prstGeom prst="rect">
            <a:avLst/>
          </a:prstGeom>
        </p:spPr>
      </p:pic>
      <p:pic>
        <p:nvPicPr>
          <p:cNvPr id="39" name="Picture 38">
            <a:extLst>
              <a:ext uri="{FF2B5EF4-FFF2-40B4-BE49-F238E27FC236}">
                <a16:creationId xmlns:a16="http://schemas.microsoft.com/office/drawing/2014/main" id="{A88A27FF-E6F8-E57A-9A4F-678F1C4B6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67" y="1845702"/>
            <a:ext cx="5485714" cy="3657143"/>
          </a:xfrm>
          <a:prstGeom prst="rect">
            <a:avLst/>
          </a:prstGeom>
        </p:spPr>
      </p:pic>
      <p:pic>
        <p:nvPicPr>
          <p:cNvPr id="40" name="Picture 39">
            <a:extLst>
              <a:ext uri="{FF2B5EF4-FFF2-40B4-BE49-F238E27FC236}">
                <a16:creationId xmlns:a16="http://schemas.microsoft.com/office/drawing/2014/main" id="{1401920F-EC15-7D8A-5858-32E506A5F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67" y="1845702"/>
            <a:ext cx="5485714" cy="3657143"/>
          </a:xfrm>
          <a:prstGeom prst="rect">
            <a:avLst/>
          </a:prstGeom>
        </p:spPr>
      </p:pic>
      <p:pic>
        <p:nvPicPr>
          <p:cNvPr id="41" name="Picture 40">
            <a:extLst>
              <a:ext uri="{FF2B5EF4-FFF2-40B4-BE49-F238E27FC236}">
                <a16:creationId xmlns:a16="http://schemas.microsoft.com/office/drawing/2014/main" id="{3A9095A3-55A7-13CF-9483-07080C0F41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667" y="1845702"/>
            <a:ext cx="5485714" cy="3657143"/>
          </a:xfrm>
          <a:prstGeom prst="rect">
            <a:avLst/>
          </a:prstGeom>
        </p:spPr>
      </p:pic>
      <p:cxnSp>
        <p:nvCxnSpPr>
          <p:cNvPr id="42" name="Straight Connector 41">
            <a:extLst>
              <a:ext uri="{FF2B5EF4-FFF2-40B4-BE49-F238E27FC236}">
                <a16:creationId xmlns:a16="http://schemas.microsoft.com/office/drawing/2014/main" id="{21E4BD9A-14CF-1FB0-4443-67D5B25FC7C1}"/>
              </a:ext>
            </a:extLst>
          </p:cNvPr>
          <p:cNvCxnSpPr/>
          <p:nvPr/>
        </p:nvCxnSpPr>
        <p:spPr>
          <a:xfrm>
            <a:off x="4511402" y="1988700"/>
            <a:ext cx="1334603"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9BD7AFE9-B7C9-2AAE-9E5B-03F3FF6D16E0}"/>
              </a:ext>
            </a:extLst>
          </p:cNvPr>
          <p:cNvCxnSpPr/>
          <p:nvPr/>
        </p:nvCxnSpPr>
        <p:spPr>
          <a:xfrm>
            <a:off x="4508132" y="3208987"/>
            <a:ext cx="1334603"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807562FB-A35F-E701-71D0-6910BAC0947D}"/>
              </a:ext>
            </a:extLst>
          </p:cNvPr>
          <p:cNvCxnSpPr/>
          <p:nvPr/>
        </p:nvCxnSpPr>
        <p:spPr>
          <a:xfrm>
            <a:off x="4506765" y="4429276"/>
            <a:ext cx="1334603"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6F73026A-B2F7-2448-8FE3-65F18D98F104}"/>
              </a:ext>
            </a:extLst>
          </p:cNvPr>
          <p:cNvCxnSpPr>
            <a:cxnSpLocks/>
          </p:cNvCxnSpPr>
          <p:nvPr/>
        </p:nvCxnSpPr>
        <p:spPr>
          <a:xfrm rot="5400000">
            <a:off x="3290865" y="3208776"/>
            <a:ext cx="2446772"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E873A6BE-2DD5-256F-D063-1B6176A2B9F7}"/>
              </a:ext>
            </a:extLst>
          </p:cNvPr>
          <p:cNvCxnSpPr>
            <a:cxnSpLocks/>
          </p:cNvCxnSpPr>
          <p:nvPr/>
        </p:nvCxnSpPr>
        <p:spPr>
          <a:xfrm rot="5400000">
            <a:off x="3954112" y="3208776"/>
            <a:ext cx="2446772" cy="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17241F8E-02A6-7430-9169-E2D847500390}"/>
              </a:ext>
            </a:extLst>
          </p:cNvPr>
          <p:cNvCxnSpPr>
            <a:cxnSpLocks/>
          </p:cNvCxnSpPr>
          <p:nvPr/>
        </p:nvCxnSpPr>
        <p:spPr>
          <a:xfrm rot="5400000">
            <a:off x="4617359" y="3208776"/>
            <a:ext cx="2446772" cy="0"/>
          </a:xfrm>
          <a:prstGeom prst="line">
            <a:avLst/>
          </a:prstGeom>
        </p:spPr>
        <p:style>
          <a:lnRef idx="1">
            <a:schemeClr val="dk1"/>
          </a:lnRef>
          <a:fillRef idx="0">
            <a:schemeClr val="dk1"/>
          </a:fillRef>
          <a:effectRef idx="0">
            <a:schemeClr val="dk1"/>
          </a:effectRef>
          <a:fontRef idx="minor">
            <a:schemeClr val="tx1"/>
          </a:fontRef>
        </p:style>
      </p:cxnSp>
      <p:grpSp>
        <p:nvGrpSpPr>
          <p:cNvPr id="48" name="Group 47">
            <a:extLst>
              <a:ext uri="{FF2B5EF4-FFF2-40B4-BE49-F238E27FC236}">
                <a16:creationId xmlns:a16="http://schemas.microsoft.com/office/drawing/2014/main" id="{56CAACBB-5FA7-FC5D-9D12-D9D5FFE1381D}"/>
              </a:ext>
            </a:extLst>
          </p:cNvPr>
          <p:cNvGrpSpPr/>
          <p:nvPr/>
        </p:nvGrpSpPr>
        <p:grpSpPr>
          <a:xfrm>
            <a:off x="4454821" y="2119727"/>
            <a:ext cx="628292" cy="885891"/>
            <a:chOff x="4192291" y="1539944"/>
            <a:chExt cx="628292" cy="885891"/>
          </a:xfrm>
        </p:grpSpPr>
        <p:sp>
          <p:nvSpPr>
            <p:cNvPr id="49" name="Isosceles Triangle 48">
              <a:extLst>
                <a:ext uri="{FF2B5EF4-FFF2-40B4-BE49-F238E27FC236}">
                  <a16:creationId xmlns:a16="http://schemas.microsoft.com/office/drawing/2014/main" id="{2F1B7F07-E73A-A047-22B6-707214F66BD0}"/>
                </a:ext>
              </a:extLst>
            </p:cNvPr>
            <p:cNvSpPr/>
            <p:nvPr/>
          </p:nvSpPr>
          <p:spPr>
            <a:xfrm flipV="1">
              <a:off x="4469651" y="1539944"/>
              <a:ext cx="330334" cy="470818"/>
            </a:xfrm>
            <a:prstGeom prst="triangle">
              <a:avLst/>
            </a:prstGeom>
            <a:solidFill>
              <a:schemeClr val="bg1">
                <a:lumMod val="75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4E91E7F0-5194-96D0-DC69-5950EEEA4D0E}"/>
                </a:ext>
              </a:extLst>
            </p:cNvPr>
            <p:cNvSpPr/>
            <p:nvPr/>
          </p:nvSpPr>
          <p:spPr>
            <a:xfrm>
              <a:off x="4445778" y="2051030"/>
              <a:ext cx="374805" cy="374805"/>
            </a:xfrm>
            <a:prstGeom prst="ellipse">
              <a:avLst/>
            </a:prstGeom>
            <a:solidFill>
              <a:srgbClr val="FFCC00"/>
            </a:solidFill>
            <a:ln>
              <a:solidFill>
                <a:srgbClr val="FFCC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51" name="TextBox 50">
              <a:extLst>
                <a:ext uri="{FF2B5EF4-FFF2-40B4-BE49-F238E27FC236}">
                  <a16:creationId xmlns:a16="http://schemas.microsoft.com/office/drawing/2014/main" id="{77DF5CA1-3679-A527-99AF-03A6E7B553B1}"/>
                </a:ext>
              </a:extLst>
            </p:cNvPr>
            <p:cNvSpPr txBox="1"/>
            <p:nvPr/>
          </p:nvSpPr>
          <p:spPr>
            <a:xfrm>
              <a:off x="4192291" y="1843861"/>
              <a:ext cx="512351" cy="253555"/>
            </a:xfrm>
            <a:prstGeom prst="rect">
              <a:avLst/>
            </a:prstGeom>
            <a:noFill/>
          </p:spPr>
          <p:txBody>
            <a:bodyPr wrap="square" rtlCol="0">
              <a:spAutoFit/>
            </a:bodyPr>
            <a:lstStyle/>
            <a:p>
              <a:r>
                <a:rPr lang="de-DE" sz="1000" dirty="0">
                  <a:highlight>
                    <a:srgbClr val="000000"/>
                  </a:highlight>
                </a:rPr>
                <a:t>A</a:t>
              </a:r>
              <a:r>
                <a:rPr lang="de-DE" sz="1000" dirty="0">
                  <a:solidFill>
                    <a:schemeClr val="bg1"/>
                  </a:solidFill>
                  <a:highlight>
                    <a:srgbClr val="000000"/>
                  </a:highlight>
                </a:rPr>
                <a:t>A</a:t>
              </a:r>
              <a:r>
                <a:rPr lang="de-DE" sz="1000" dirty="0">
                  <a:highlight>
                    <a:srgbClr val="000000"/>
                  </a:highlight>
                </a:rPr>
                <a:t>A</a:t>
              </a:r>
              <a:r>
                <a:rPr lang="de-DE" sz="1000" dirty="0">
                  <a:solidFill>
                    <a:schemeClr val="bg1"/>
                  </a:solidFill>
                  <a:highlight>
                    <a:srgbClr val="000000"/>
                  </a:highlight>
                </a:rPr>
                <a:t>   </a:t>
              </a:r>
              <a:endParaRPr lang="en-US" sz="1000" dirty="0">
                <a:highlight>
                  <a:srgbClr val="000000"/>
                </a:highlight>
              </a:endParaRPr>
            </a:p>
          </p:txBody>
        </p:sp>
      </p:grpSp>
      <p:grpSp>
        <p:nvGrpSpPr>
          <p:cNvPr id="52" name="Group 51">
            <a:extLst>
              <a:ext uri="{FF2B5EF4-FFF2-40B4-BE49-F238E27FC236}">
                <a16:creationId xmlns:a16="http://schemas.microsoft.com/office/drawing/2014/main" id="{03CC1203-6E8D-FAED-F3B3-BE933D86A740}"/>
              </a:ext>
            </a:extLst>
          </p:cNvPr>
          <p:cNvGrpSpPr/>
          <p:nvPr/>
        </p:nvGrpSpPr>
        <p:grpSpPr>
          <a:xfrm>
            <a:off x="5152898" y="2100897"/>
            <a:ext cx="630846" cy="1021460"/>
            <a:chOff x="4866461" y="1545007"/>
            <a:chExt cx="630846" cy="1021460"/>
          </a:xfrm>
        </p:grpSpPr>
        <p:sp>
          <p:nvSpPr>
            <p:cNvPr id="53" name="Isosceles Triangle 52">
              <a:extLst>
                <a:ext uri="{FF2B5EF4-FFF2-40B4-BE49-F238E27FC236}">
                  <a16:creationId xmlns:a16="http://schemas.microsoft.com/office/drawing/2014/main" id="{E9353D70-E85D-692A-FCBB-8A168CFC84E1}"/>
                </a:ext>
              </a:extLst>
            </p:cNvPr>
            <p:cNvSpPr/>
            <p:nvPr/>
          </p:nvSpPr>
          <p:spPr>
            <a:xfrm flipV="1">
              <a:off x="5120188" y="1545007"/>
              <a:ext cx="330334" cy="470818"/>
            </a:xfrm>
            <a:prstGeom prst="triangle">
              <a:avLst/>
            </a:prstGeom>
            <a:solidFill>
              <a:schemeClr val="bg1">
                <a:lumMod val="75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1FA9671A-1A69-2CB6-D1BF-E9BFBC6F03FC}"/>
                </a:ext>
              </a:extLst>
            </p:cNvPr>
            <p:cNvSpPr/>
            <p:nvPr/>
          </p:nvSpPr>
          <p:spPr>
            <a:xfrm>
              <a:off x="5096316" y="2065801"/>
              <a:ext cx="374805" cy="374805"/>
            </a:xfrm>
            <a:prstGeom prst="ellipse">
              <a:avLst/>
            </a:prstGeom>
            <a:solidFill>
              <a:srgbClr val="FFCC00"/>
            </a:solidFill>
            <a:ln>
              <a:solidFill>
                <a:srgbClr val="FFCC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5" name="Rectangle 54">
              <a:extLst>
                <a:ext uri="{FF2B5EF4-FFF2-40B4-BE49-F238E27FC236}">
                  <a16:creationId xmlns:a16="http://schemas.microsoft.com/office/drawing/2014/main" id="{2B070826-525D-2818-DB02-7DF2EF813FE2}"/>
                </a:ext>
              </a:extLst>
            </p:cNvPr>
            <p:cNvSpPr/>
            <p:nvPr/>
          </p:nvSpPr>
          <p:spPr>
            <a:xfrm>
              <a:off x="5090205" y="2447207"/>
              <a:ext cx="407102" cy="119260"/>
            </a:xfrm>
            <a:prstGeom prst="rect">
              <a:avLst/>
            </a:prstGeom>
            <a:solidFill>
              <a:srgbClr val="FFDA95"/>
            </a:solidFill>
            <a:ln>
              <a:solidFill>
                <a:srgbClr val="FFDA9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800" dirty="0">
                  <a:solidFill>
                    <a:schemeClr val="tx1"/>
                  </a:solidFill>
                </a:rPr>
                <a:t>M</a:t>
              </a:r>
              <a:endParaRPr lang="en-US" sz="800" dirty="0">
                <a:solidFill>
                  <a:schemeClr val="tx1"/>
                </a:solidFill>
              </a:endParaRPr>
            </a:p>
          </p:txBody>
        </p:sp>
        <p:sp>
          <p:nvSpPr>
            <p:cNvPr id="56" name="TextBox 55">
              <a:extLst>
                <a:ext uri="{FF2B5EF4-FFF2-40B4-BE49-F238E27FC236}">
                  <a16:creationId xmlns:a16="http://schemas.microsoft.com/office/drawing/2014/main" id="{29125168-E43D-0EE9-AFFD-2C001A1DD317}"/>
                </a:ext>
              </a:extLst>
            </p:cNvPr>
            <p:cNvSpPr txBox="1"/>
            <p:nvPr/>
          </p:nvSpPr>
          <p:spPr>
            <a:xfrm>
              <a:off x="4866461" y="1854648"/>
              <a:ext cx="512351" cy="253555"/>
            </a:xfrm>
            <a:prstGeom prst="rect">
              <a:avLst/>
            </a:prstGeom>
            <a:noFill/>
          </p:spPr>
          <p:txBody>
            <a:bodyPr wrap="square" rtlCol="0">
              <a:spAutoFit/>
            </a:bodyPr>
            <a:lstStyle/>
            <a:p>
              <a:r>
                <a:rPr lang="de-DE" sz="1000" dirty="0">
                  <a:highlight>
                    <a:srgbClr val="000000"/>
                  </a:highlight>
                </a:rPr>
                <a:t>A</a:t>
              </a:r>
              <a:r>
                <a:rPr lang="de-DE" sz="1000" dirty="0">
                  <a:solidFill>
                    <a:schemeClr val="bg1"/>
                  </a:solidFill>
                  <a:highlight>
                    <a:srgbClr val="000000"/>
                  </a:highlight>
                </a:rPr>
                <a:t>B</a:t>
              </a:r>
              <a:r>
                <a:rPr lang="de-DE" sz="1000" dirty="0">
                  <a:highlight>
                    <a:srgbClr val="000000"/>
                  </a:highlight>
                </a:rPr>
                <a:t>A</a:t>
              </a:r>
              <a:r>
                <a:rPr lang="de-DE" sz="1000" dirty="0">
                  <a:solidFill>
                    <a:schemeClr val="bg1"/>
                  </a:solidFill>
                  <a:highlight>
                    <a:srgbClr val="000000"/>
                  </a:highlight>
                </a:rPr>
                <a:t>   </a:t>
              </a:r>
              <a:endParaRPr lang="en-US" sz="1000" dirty="0">
                <a:highlight>
                  <a:srgbClr val="000000"/>
                </a:highlight>
              </a:endParaRPr>
            </a:p>
          </p:txBody>
        </p:sp>
      </p:grpSp>
      <p:grpSp>
        <p:nvGrpSpPr>
          <p:cNvPr id="57" name="Group 56">
            <a:extLst>
              <a:ext uri="{FF2B5EF4-FFF2-40B4-BE49-F238E27FC236}">
                <a16:creationId xmlns:a16="http://schemas.microsoft.com/office/drawing/2014/main" id="{A95528E1-0C98-3255-6C1D-8632C09889F5}"/>
              </a:ext>
            </a:extLst>
          </p:cNvPr>
          <p:cNvGrpSpPr/>
          <p:nvPr/>
        </p:nvGrpSpPr>
        <p:grpSpPr>
          <a:xfrm>
            <a:off x="4462254" y="3310165"/>
            <a:ext cx="657167" cy="1015385"/>
            <a:chOff x="4199724" y="2766246"/>
            <a:chExt cx="657167" cy="1015385"/>
          </a:xfrm>
        </p:grpSpPr>
        <p:sp>
          <p:nvSpPr>
            <p:cNvPr id="58" name="Isosceles Triangle 57">
              <a:extLst>
                <a:ext uri="{FF2B5EF4-FFF2-40B4-BE49-F238E27FC236}">
                  <a16:creationId xmlns:a16="http://schemas.microsoft.com/office/drawing/2014/main" id="{EF24B17E-9919-0734-AF76-7E17D55CBDCC}"/>
                </a:ext>
              </a:extLst>
            </p:cNvPr>
            <p:cNvSpPr/>
            <p:nvPr/>
          </p:nvSpPr>
          <p:spPr>
            <a:xfrm flipV="1">
              <a:off x="4479772" y="2766246"/>
              <a:ext cx="330334" cy="470818"/>
            </a:xfrm>
            <a:prstGeom prst="triangle">
              <a:avLst/>
            </a:prstGeom>
            <a:solidFill>
              <a:schemeClr val="bg1">
                <a:lumMod val="75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EA9FAE59-1A29-B7B1-3E37-5A6261B7A11C}"/>
                </a:ext>
              </a:extLst>
            </p:cNvPr>
            <p:cNvSpPr/>
            <p:nvPr/>
          </p:nvSpPr>
          <p:spPr>
            <a:xfrm>
              <a:off x="4455163" y="3277332"/>
              <a:ext cx="374805" cy="374805"/>
            </a:xfrm>
            <a:prstGeom prst="ellipse">
              <a:avLst/>
            </a:prstGeom>
            <a:solidFill>
              <a:srgbClr val="FFCC00"/>
            </a:solidFill>
            <a:ln>
              <a:solidFill>
                <a:srgbClr val="FFCC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3379FBB3-436A-25B7-C900-7C9392F74D4F}"/>
                </a:ext>
              </a:extLst>
            </p:cNvPr>
            <p:cNvSpPr/>
            <p:nvPr/>
          </p:nvSpPr>
          <p:spPr>
            <a:xfrm>
              <a:off x="4449789" y="3662371"/>
              <a:ext cx="407102" cy="119260"/>
            </a:xfrm>
            <a:prstGeom prst="rect">
              <a:avLst/>
            </a:prstGeom>
            <a:solidFill>
              <a:srgbClr val="FFDA95"/>
            </a:solidFill>
            <a:ln>
              <a:solidFill>
                <a:srgbClr val="FFDA9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800" dirty="0">
                  <a:solidFill>
                    <a:schemeClr val="tx1"/>
                  </a:solidFill>
                </a:rPr>
                <a:t>M</a:t>
              </a:r>
              <a:endParaRPr lang="en-US" sz="800" dirty="0">
                <a:solidFill>
                  <a:schemeClr val="tx1"/>
                </a:solidFill>
              </a:endParaRPr>
            </a:p>
          </p:txBody>
        </p:sp>
        <p:sp>
          <p:nvSpPr>
            <p:cNvPr id="61" name="Oval 60">
              <a:extLst>
                <a:ext uri="{FF2B5EF4-FFF2-40B4-BE49-F238E27FC236}">
                  <a16:creationId xmlns:a16="http://schemas.microsoft.com/office/drawing/2014/main" id="{F9D13637-7159-38D2-CD92-178AABED0469}"/>
                </a:ext>
              </a:extLst>
            </p:cNvPr>
            <p:cNvSpPr/>
            <p:nvPr/>
          </p:nvSpPr>
          <p:spPr>
            <a:xfrm>
              <a:off x="4581396" y="3403565"/>
              <a:ext cx="122339" cy="122339"/>
            </a:xfrm>
            <a:prstGeom prst="ellipse">
              <a:avLst/>
            </a:prstGeom>
            <a:solidFill>
              <a:srgbClr val="FFDA95"/>
            </a:solidFill>
            <a:ln>
              <a:solidFill>
                <a:srgbClr val="FFDA95"/>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62" name="TextBox 61">
              <a:extLst>
                <a:ext uri="{FF2B5EF4-FFF2-40B4-BE49-F238E27FC236}">
                  <a16:creationId xmlns:a16="http://schemas.microsoft.com/office/drawing/2014/main" id="{999C719F-377D-6104-A6AC-B0D44689E2FF}"/>
                </a:ext>
              </a:extLst>
            </p:cNvPr>
            <p:cNvSpPr txBox="1"/>
            <p:nvPr/>
          </p:nvSpPr>
          <p:spPr>
            <a:xfrm>
              <a:off x="4486759" y="3372401"/>
              <a:ext cx="311612" cy="184666"/>
            </a:xfrm>
            <a:prstGeom prst="rect">
              <a:avLst/>
            </a:prstGeom>
            <a:noFill/>
          </p:spPr>
          <p:txBody>
            <a:bodyPr wrap="square" rtlCol="0">
              <a:spAutoFit/>
            </a:bodyPr>
            <a:lstStyle/>
            <a:p>
              <a:pPr algn="ctr"/>
              <a:r>
                <a:rPr lang="de-DE" sz="600" dirty="0"/>
                <a:t>M</a:t>
              </a:r>
              <a:endParaRPr lang="en-US" sz="600" dirty="0"/>
            </a:p>
          </p:txBody>
        </p:sp>
        <p:sp>
          <p:nvSpPr>
            <p:cNvPr id="63" name="TextBox 62">
              <a:extLst>
                <a:ext uri="{FF2B5EF4-FFF2-40B4-BE49-F238E27FC236}">
                  <a16:creationId xmlns:a16="http://schemas.microsoft.com/office/drawing/2014/main" id="{8BD41DBB-5F91-0FDC-0409-241656B3476A}"/>
                </a:ext>
              </a:extLst>
            </p:cNvPr>
            <p:cNvSpPr txBox="1"/>
            <p:nvPr/>
          </p:nvSpPr>
          <p:spPr>
            <a:xfrm>
              <a:off x="4199724" y="3056404"/>
              <a:ext cx="512351" cy="253555"/>
            </a:xfrm>
            <a:prstGeom prst="rect">
              <a:avLst/>
            </a:prstGeom>
            <a:noFill/>
          </p:spPr>
          <p:txBody>
            <a:bodyPr wrap="square" rtlCol="0">
              <a:spAutoFit/>
            </a:bodyPr>
            <a:lstStyle/>
            <a:p>
              <a:r>
                <a:rPr lang="de-DE" sz="1000" dirty="0">
                  <a:highlight>
                    <a:srgbClr val="000000"/>
                  </a:highlight>
                </a:rPr>
                <a:t>A</a:t>
              </a:r>
              <a:r>
                <a:rPr lang="de-DE" sz="1000" dirty="0">
                  <a:solidFill>
                    <a:schemeClr val="bg1"/>
                  </a:solidFill>
                  <a:highlight>
                    <a:srgbClr val="000000"/>
                  </a:highlight>
                </a:rPr>
                <a:t>C</a:t>
              </a:r>
              <a:r>
                <a:rPr lang="de-DE" sz="1000" dirty="0">
                  <a:highlight>
                    <a:srgbClr val="000000"/>
                  </a:highlight>
                </a:rPr>
                <a:t>A</a:t>
              </a:r>
              <a:r>
                <a:rPr lang="de-DE" sz="1000" dirty="0">
                  <a:solidFill>
                    <a:schemeClr val="bg1"/>
                  </a:solidFill>
                  <a:highlight>
                    <a:srgbClr val="000000"/>
                  </a:highlight>
                </a:rPr>
                <a:t>   </a:t>
              </a:r>
              <a:endParaRPr lang="en-US" sz="1000" dirty="0">
                <a:highlight>
                  <a:srgbClr val="000000"/>
                </a:highlight>
              </a:endParaRPr>
            </a:p>
          </p:txBody>
        </p:sp>
      </p:grpSp>
      <p:grpSp>
        <p:nvGrpSpPr>
          <p:cNvPr id="64" name="Group 63">
            <a:extLst>
              <a:ext uri="{FF2B5EF4-FFF2-40B4-BE49-F238E27FC236}">
                <a16:creationId xmlns:a16="http://schemas.microsoft.com/office/drawing/2014/main" id="{B5955EA7-6B4A-3EAB-788C-8898BC03053D}"/>
              </a:ext>
            </a:extLst>
          </p:cNvPr>
          <p:cNvGrpSpPr/>
          <p:nvPr/>
        </p:nvGrpSpPr>
        <p:grpSpPr>
          <a:xfrm>
            <a:off x="5146313" y="3310180"/>
            <a:ext cx="628292" cy="1015385"/>
            <a:chOff x="4883780" y="2766248"/>
            <a:chExt cx="628292" cy="1015385"/>
          </a:xfrm>
        </p:grpSpPr>
        <p:sp>
          <p:nvSpPr>
            <p:cNvPr id="65" name="Isosceles Triangle 64">
              <a:extLst>
                <a:ext uri="{FF2B5EF4-FFF2-40B4-BE49-F238E27FC236}">
                  <a16:creationId xmlns:a16="http://schemas.microsoft.com/office/drawing/2014/main" id="{050AC556-B8B5-FC5E-63F4-BC21C36155DB}"/>
                </a:ext>
              </a:extLst>
            </p:cNvPr>
            <p:cNvSpPr/>
            <p:nvPr/>
          </p:nvSpPr>
          <p:spPr>
            <a:xfrm flipV="1">
              <a:off x="5134953" y="2766248"/>
              <a:ext cx="330334" cy="470818"/>
            </a:xfrm>
            <a:prstGeom prst="triangle">
              <a:avLst/>
            </a:prstGeom>
            <a:solidFill>
              <a:schemeClr val="bg1">
                <a:lumMod val="75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28F5EAF-9FD9-8393-1FA5-1E96A355664F}"/>
                </a:ext>
              </a:extLst>
            </p:cNvPr>
            <p:cNvSpPr/>
            <p:nvPr/>
          </p:nvSpPr>
          <p:spPr>
            <a:xfrm>
              <a:off x="5111081" y="3277334"/>
              <a:ext cx="374805" cy="374805"/>
            </a:xfrm>
            <a:prstGeom prst="ellipse">
              <a:avLst/>
            </a:prstGeom>
            <a:solidFill>
              <a:srgbClr val="FFCC00"/>
            </a:solidFill>
            <a:ln>
              <a:solidFill>
                <a:srgbClr val="FFCC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7" name="Rectangle 66">
              <a:extLst>
                <a:ext uri="{FF2B5EF4-FFF2-40B4-BE49-F238E27FC236}">
                  <a16:creationId xmlns:a16="http://schemas.microsoft.com/office/drawing/2014/main" id="{D9957693-AB85-99D8-FCD3-288D90E0DB28}"/>
                </a:ext>
              </a:extLst>
            </p:cNvPr>
            <p:cNvSpPr/>
            <p:nvPr/>
          </p:nvSpPr>
          <p:spPr>
            <a:xfrm>
              <a:off x="5104970" y="3662373"/>
              <a:ext cx="407102" cy="119260"/>
            </a:xfrm>
            <a:prstGeom prst="rect">
              <a:avLst/>
            </a:prstGeom>
            <a:solidFill>
              <a:srgbClr val="FFDA95"/>
            </a:solidFill>
            <a:ln>
              <a:solidFill>
                <a:srgbClr val="FFDA9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800" dirty="0">
                  <a:solidFill>
                    <a:schemeClr val="tx1"/>
                  </a:solidFill>
                </a:rPr>
                <a:t>M</a:t>
              </a:r>
              <a:endParaRPr lang="en-US" sz="800" dirty="0">
                <a:solidFill>
                  <a:schemeClr val="tx1"/>
                </a:solidFill>
              </a:endParaRPr>
            </a:p>
          </p:txBody>
        </p:sp>
        <p:sp>
          <p:nvSpPr>
            <p:cNvPr id="68" name="Oval 67">
              <a:extLst>
                <a:ext uri="{FF2B5EF4-FFF2-40B4-BE49-F238E27FC236}">
                  <a16:creationId xmlns:a16="http://schemas.microsoft.com/office/drawing/2014/main" id="{0F38DCA4-54C8-DADA-D4FF-F7A3AF5C2410}"/>
                </a:ext>
              </a:extLst>
            </p:cNvPr>
            <p:cNvSpPr/>
            <p:nvPr/>
          </p:nvSpPr>
          <p:spPr>
            <a:xfrm>
              <a:off x="5174291" y="3335043"/>
              <a:ext cx="248384" cy="248384"/>
            </a:xfrm>
            <a:prstGeom prst="ellipse">
              <a:avLst/>
            </a:prstGeom>
            <a:solidFill>
              <a:srgbClr val="FFDA95"/>
            </a:solidFill>
            <a:ln>
              <a:solidFill>
                <a:srgbClr val="FFDA95"/>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69" name="TextBox 68">
              <a:extLst>
                <a:ext uri="{FF2B5EF4-FFF2-40B4-BE49-F238E27FC236}">
                  <a16:creationId xmlns:a16="http://schemas.microsoft.com/office/drawing/2014/main" id="{8FAFDF46-12BD-1E72-DDB7-F39999448DAF}"/>
                </a:ext>
              </a:extLst>
            </p:cNvPr>
            <p:cNvSpPr txBox="1"/>
            <p:nvPr/>
          </p:nvSpPr>
          <p:spPr>
            <a:xfrm>
              <a:off x="5146652" y="3354951"/>
              <a:ext cx="311612" cy="221861"/>
            </a:xfrm>
            <a:prstGeom prst="rect">
              <a:avLst/>
            </a:prstGeom>
            <a:noFill/>
          </p:spPr>
          <p:txBody>
            <a:bodyPr wrap="square" rtlCol="0">
              <a:spAutoFit/>
            </a:bodyPr>
            <a:lstStyle/>
            <a:p>
              <a:pPr algn="ctr"/>
              <a:r>
                <a:rPr lang="de-DE" sz="800" dirty="0"/>
                <a:t>M</a:t>
              </a:r>
              <a:endParaRPr lang="en-US" sz="800" dirty="0"/>
            </a:p>
          </p:txBody>
        </p:sp>
        <p:sp>
          <p:nvSpPr>
            <p:cNvPr id="70" name="TextBox 69">
              <a:extLst>
                <a:ext uri="{FF2B5EF4-FFF2-40B4-BE49-F238E27FC236}">
                  <a16:creationId xmlns:a16="http://schemas.microsoft.com/office/drawing/2014/main" id="{CBC7C068-BB6B-2D48-69A4-98283ED62552}"/>
                </a:ext>
              </a:extLst>
            </p:cNvPr>
            <p:cNvSpPr txBox="1"/>
            <p:nvPr/>
          </p:nvSpPr>
          <p:spPr>
            <a:xfrm>
              <a:off x="4883780" y="3063677"/>
              <a:ext cx="512351" cy="253555"/>
            </a:xfrm>
            <a:prstGeom prst="rect">
              <a:avLst/>
            </a:prstGeom>
            <a:noFill/>
          </p:spPr>
          <p:txBody>
            <a:bodyPr wrap="square" rtlCol="0">
              <a:spAutoFit/>
            </a:bodyPr>
            <a:lstStyle/>
            <a:p>
              <a:r>
                <a:rPr lang="de-DE" sz="1000" dirty="0">
                  <a:highlight>
                    <a:srgbClr val="000000"/>
                  </a:highlight>
                </a:rPr>
                <a:t>A</a:t>
              </a:r>
              <a:r>
                <a:rPr lang="de-DE" sz="1000" dirty="0">
                  <a:solidFill>
                    <a:schemeClr val="bg1"/>
                  </a:solidFill>
                  <a:highlight>
                    <a:srgbClr val="000000"/>
                  </a:highlight>
                </a:rPr>
                <a:t>D</a:t>
              </a:r>
              <a:r>
                <a:rPr lang="de-DE" sz="1000" dirty="0">
                  <a:highlight>
                    <a:srgbClr val="000000"/>
                  </a:highlight>
                </a:rPr>
                <a:t>A</a:t>
              </a:r>
              <a:r>
                <a:rPr lang="de-DE" sz="1000" dirty="0">
                  <a:solidFill>
                    <a:schemeClr val="bg1"/>
                  </a:solidFill>
                  <a:highlight>
                    <a:srgbClr val="000000"/>
                  </a:highlight>
                </a:rPr>
                <a:t>   </a:t>
              </a:r>
              <a:endParaRPr lang="en-US" sz="1000" dirty="0">
                <a:highlight>
                  <a:srgbClr val="000000"/>
                </a:highlight>
              </a:endParaRPr>
            </a:p>
          </p:txBody>
        </p:sp>
      </p:grpSp>
      <p:sp>
        <p:nvSpPr>
          <p:cNvPr id="73" name="Rectangle 72">
            <a:extLst>
              <a:ext uri="{FF2B5EF4-FFF2-40B4-BE49-F238E27FC236}">
                <a16:creationId xmlns:a16="http://schemas.microsoft.com/office/drawing/2014/main" id="{CA967385-5AB9-1168-D7D5-547643CBE18B}"/>
              </a:ext>
            </a:extLst>
          </p:cNvPr>
          <p:cNvSpPr/>
          <p:nvPr/>
        </p:nvSpPr>
        <p:spPr>
          <a:xfrm>
            <a:off x="3121805" y="1916231"/>
            <a:ext cx="932040" cy="3004173"/>
          </a:xfrm>
          <a:prstGeom prst="rect">
            <a:avLst/>
          </a:prstGeom>
          <a:solidFill>
            <a:srgbClr val="FFCC00">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F98D9BF-EC5D-81AF-072B-3EC8D8868844}"/>
              </a:ext>
            </a:extLst>
          </p:cNvPr>
          <p:cNvSpPr/>
          <p:nvPr/>
        </p:nvSpPr>
        <p:spPr>
          <a:xfrm>
            <a:off x="6348454" y="2127547"/>
            <a:ext cx="5485714" cy="2195108"/>
          </a:xfrm>
          <a:prstGeom prst="roundRect">
            <a:avLst/>
          </a:prstGeom>
          <a:solidFill>
            <a:srgbClr val="2D7FCF"/>
          </a:solidFill>
          <a:ln>
            <a:solidFill>
              <a:srgbClr val="2D7F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Free nanoparticle </a:t>
            </a:r>
            <a:r>
              <a:rPr lang="en-US" dirty="0">
                <a:solidFill>
                  <a:schemeClr val="bg1"/>
                </a:solidFill>
                <a:sym typeface="Wingdings" panose="05000000000000000000" pitchFamily="2" charset="2"/>
              </a:rPr>
              <a:t> Single resonance</a:t>
            </a:r>
          </a:p>
          <a:p>
            <a:pPr marL="285750" indent="-285750">
              <a:buFont typeface="Arial" panose="020B0604020202020204" pitchFamily="34" charset="0"/>
              <a:buChar char="•"/>
            </a:pPr>
            <a:r>
              <a:rPr lang="en-US" dirty="0">
                <a:solidFill>
                  <a:schemeClr val="bg1"/>
                </a:solidFill>
              </a:rPr>
              <a:t>Metallic substrate </a:t>
            </a:r>
            <a:r>
              <a:rPr lang="en-US" dirty="0">
                <a:solidFill>
                  <a:schemeClr val="bg1"/>
                </a:solidFill>
                <a:sym typeface="Wingdings" panose="05000000000000000000" pitchFamily="2" charset="2"/>
              </a:rPr>
              <a:t> Two resonances</a:t>
            </a:r>
          </a:p>
          <a:p>
            <a:pPr marL="285750" indent="-285750">
              <a:buFont typeface="Arial" panose="020B0604020202020204" pitchFamily="34" charset="0"/>
              <a:buChar char="•"/>
            </a:pPr>
            <a:r>
              <a:rPr lang="en-US" dirty="0">
                <a:solidFill>
                  <a:schemeClr val="bg1"/>
                </a:solidFill>
                <a:sym typeface="Wingdings" panose="05000000000000000000" pitchFamily="2" charset="2"/>
              </a:rPr>
              <a:t>Core-shell NP on substrate  strong resonance enhancement</a:t>
            </a:r>
          </a:p>
          <a:p>
            <a:pPr marL="285750" indent="-285750">
              <a:buFont typeface="Arial" panose="020B0604020202020204" pitchFamily="34" charset="0"/>
              <a:buChar char="•"/>
            </a:pPr>
            <a:r>
              <a:rPr lang="en-US" dirty="0">
                <a:solidFill>
                  <a:schemeClr val="bg1"/>
                </a:solidFill>
                <a:sym typeface="Wingdings" panose="05000000000000000000" pitchFamily="2" charset="2"/>
              </a:rPr>
              <a:t>Core radius change  spectral shift</a:t>
            </a:r>
            <a:endParaRPr lang="en-US" dirty="0">
              <a:solidFill>
                <a:schemeClr val="bg1"/>
              </a:solidFill>
            </a:endParaRPr>
          </a:p>
        </p:txBody>
      </p:sp>
      <p:sp>
        <p:nvSpPr>
          <p:cNvPr id="4" name="Rectangle 3">
            <a:extLst>
              <a:ext uri="{FF2B5EF4-FFF2-40B4-BE49-F238E27FC236}">
                <a16:creationId xmlns:a16="http://schemas.microsoft.com/office/drawing/2014/main" id="{F3555459-1808-0669-BF6A-145411D96F80}"/>
              </a:ext>
            </a:extLst>
          </p:cNvPr>
          <p:cNvSpPr/>
          <p:nvPr/>
        </p:nvSpPr>
        <p:spPr>
          <a:xfrm>
            <a:off x="1387235" y="5600041"/>
            <a:ext cx="388402" cy="17494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9694FE-E147-1E39-F6F5-2659980EC3E4}"/>
              </a:ext>
            </a:extLst>
          </p:cNvPr>
          <p:cNvSpPr/>
          <p:nvPr/>
        </p:nvSpPr>
        <p:spPr>
          <a:xfrm>
            <a:off x="1387235" y="6019161"/>
            <a:ext cx="388402" cy="174941"/>
          </a:xfrm>
          <a:prstGeom prst="rect">
            <a:avLst/>
          </a:prstGeom>
          <a:solidFill>
            <a:srgbClr val="FFD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FAF4B7-F5E4-7FDD-104F-E637F392B274}"/>
                  </a:ext>
                </a:extLst>
              </p:cNvPr>
              <p:cNvSpPr txBox="1"/>
              <p:nvPr/>
            </p:nvSpPr>
            <p:spPr>
              <a:xfrm>
                <a:off x="1881963" y="5502845"/>
                <a:ext cx="3109634" cy="369332"/>
              </a:xfrm>
              <a:prstGeom prst="rect">
                <a:avLst/>
              </a:prstGeom>
              <a:noFill/>
            </p:spPr>
            <p:txBody>
              <a:bodyPr wrap="none" rtlCol="0">
                <a:spAutoFit/>
              </a:bodyPr>
              <a:lstStyle/>
              <a:p>
                <a:r>
                  <a:rPr lang="en-US" dirty="0"/>
                  <a:t>Variable material (</a:t>
                </a:r>
                <a14:m>
                  <m:oMath xmlns:m="http://schemas.openxmlformats.org/officeDocument/2006/math">
                    <m:r>
                      <m:rPr>
                        <m:sty m:val="p"/>
                      </m:rPr>
                      <a:rPr lang="de-DE" b="0" i="0" smtClean="0">
                        <a:latin typeface="Cambria Math" panose="02040503050406030204" pitchFamily="18" charset="0"/>
                      </a:rPr>
                      <m:t>Re</m:t>
                    </m:r>
                    <m:d>
                      <m:dPr>
                        <m:ctrlPr>
                          <a:rPr lang="de-DE" b="0" i="1" smtClean="0">
                            <a:latin typeface="Cambria Math" panose="02040503050406030204" pitchFamily="18" charset="0"/>
                          </a:rPr>
                        </m:ctrlPr>
                      </m:dPr>
                      <m:e>
                        <m:r>
                          <a:rPr lang="de-DE" b="0" i="1" smtClean="0">
                            <a:latin typeface="Cambria Math" panose="02040503050406030204" pitchFamily="18" charset="0"/>
                          </a:rPr>
                          <m:t>𝜀</m:t>
                        </m:r>
                      </m:e>
                    </m:d>
                    <m:r>
                      <a:rPr lang="de-DE" b="0" i="1" smtClean="0">
                        <a:latin typeface="Cambria Math" panose="02040503050406030204" pitchFamily="18" charset="0"/>
                      </a:rPr>
                      <m:t>+1</m:t>
                    </m:r>
                    <m:r>
                      <m:rPr>
                        <m:sty m:val="p"/>
                      </m:rPr>
                      <a:rPr lang="de-DE" b="0" i="0" smtClean="0">
                        <a:latin typeface="Cambria Math" panose="02040503050406030204" pitchFamily="18" charset="0"/>
                      </a:rPr>
                      <m:t>i</m:t>
                    </m:r>
                  </m:oMath>
                </a14:m>
                <a:r>
                  <a:rPr lang="en-US" dirty="0"/>
                  <a:t>)</a:t>
                </a:r>
              </a:p>
            </p:txBody>
          </p:sp>
        </mc:Choice>
        <mc:Fallback xmlns="">
          <p:sp>
            <p:nvSpPr>
              <p:cNvPr id="6" name="TextBox 5">
                <a:extLst>
                  <a:ext uri="{FF2B5EF4-FFF2-40B4-BE49-F238E27FC236}">
                    <a16:creationId xmlns:a16="http://schemas.microsoft.com/office/drawing/2014/main" id="{90FAF4B7-F5E4-7FDD-104F-E637F392B274}"/>
                  </a:ext>
                </a:extLst>
              </p:cNvPr>
              <p:cNvSpPr txBox="1">
                <a:spLocks noRot="1" noChangeAspect="1" noMove="1" noResize="1" noEditPoints="1" noAdjustHandles="1" noChangeArrowheads="1" noChangeShapeType="1" noTextEdit="1"/>
              </p:cNvSpPr>
              <p:nvPr/>
            </p:nvSpPr>
            <p:spPr>
              <a:xfrm>
                <a:off x="1881963" y="5502845"/>
                <a:ext cx="3109634" cy="369332"/>
              </a:xfrm>
              <a:prstGeom prst="rect">
                <a:avLst/>
              </a:prstGeom>
              <a:blipFill>
                <a:blip r:embed="rId7"/>
                <a:stretch>
                  <a:fillRect l="-1765" t="-8333" b="-28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B225CF2-A1EB-3345-1275-DDED8CA6D0B5}"/>
              </a:ext>
            </a:extLst>
          </p:cNvPr>
          <p:cNvSpPr txBox="1"/>
          <p:nvPr/>
        </p:nvSpPr>
        <p:spPr>
          <a:xfrm>
            <a:off x="1881963" y="5921965"/>
            <a:ext cx="1857303" cy="369332"/>
          </a:xfrm>
          <a:prstGeom prst="rect">
            <a:avLst/>
          </a:prstGeom>
          <a:noFill/>
        </p:spPr>
        <p:txBody>
          <a:bodyPr wrap="none" rtlCol="0">
            <a:spAutoFit/>
          </a:bodyPr>
          <a:lstStyle/>
          <a:p>
            <a:r>
              <a:rPr lang="de-DE" dirty="0"/>
              <a:t>Metallic material</a:t>
            </a:r>
            <a:endParaRPr lang="en-US" dirty="0"/>
          </a:p>
        </p:txBody>
      </p:sp>
      <p:sp>
        <p:nvSpPr>
          <p:cNvPr id="8" name="TextBox 7">
            <a:extLst>
              <a:ext uri="{FF2B5EF4-FFF2-40B4-BE49-F238E27FC236}">
                <a16:creationId xmlns:a16="http://schemas.microsoft.com/office/drawing/2014/main" id="{41B75EC0-521C-DE41-CE4E-6B557E8276F3}"/>
              </a:ext>
            </a:extLst>
          </p:cNvPr>
          <p:cNvSpPr txBox="1"/>
          <p:nvPr/>
        </p:nvSpPr>
        <p:spPr>
          <a:xfrm>
            <a:off x="1140998" y="1434703"/>
            <a:ext cx="4969181" cy="369332"/>
          </a:xfrm>
          <a:prstGeom prst="rect">
            <a:avLst/>
          </a:prstGeom>
          <a:noFill/>
        </p:spPr>
        <p:txBody>
          <a:bodyPr wrap="none" rtlCol="0">
            <a:spAutoFit/>
          </a:bodyPr>
          <a:lstStyle/>
          <a:p>
            <a:r>
              <a:rPr lang="en-US" dirty="0"/>
              <a:t>Nanoparticle as a complex, defect-like structure</a:t>
            </a:r>
          </a:p>
        </p:txBody>
      </p:sp>
    </p:spTree>
    <p:extLst>
      <p:ext uri="{BB962C8B-B14F-4D97-AF65-F5344CB8AC3E}">
        <p14:creationId xmlns:p14="http://schemas.microsoft.com/office/powerpoint/2010/main" val="39762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9420-D852-EBD8-4533-E9187E085678}"/>
              </a:ext>
            </a:extLst>
          </p:cNvPr>
          <p:cNvSpPr>
            <a:spLocks noGrp="1"/>
          </p:cNvSpPr>
          <p:nvPr>
            <p:ph type="title"/>
          </p:nvPr>
        </p:nvSpPr>
        <p:spPr/>
        <p:txBody>
          <a:bodyPr>
            <a:normAutofit fontScale="90000"/>
          </a:bodyPr>
          <a:lstStyle/>
          <a:p>
            <a:r>
              <a:rPr lang="en-GB" dirty="0"/>
              <a:t>Activities TU Delft WP3</a:t>
            </a:r>
            <a:endParaRPr lang="nl-NL" dirty="0"/>
          </a:p>
        </p:txBody>
      </p:sp>
      <p:sp>
        <p:nvSpPr>
          <p:cNvPr id="3" name="Text Placeholder 2">
            <a:extLst>
              <a:ext uri="{FF2B5EF4-FFF2-40B4-BE49-F238E27FC236}">
                <a16:creationId xmlns:a16="http://schemas.microsoft.com/office/drawing/2014/main" id="{23D887FC-C090-0319-DB93-C6405D71FA51}"/>
              </a:ext>
            </a:extLst>
          </p:cNvPr>
          <p:cNvSpPr>
            <a:spLocks noGrp="1"/>
          </p:cNvSpPr>
          <p:nvPr>
            <p:ph type="body" idx="1"/>
          </p:nvPr>
        </p:nvSpPr>
        <p:spPr/>
        <p:txBody>
          <a:bodyPr>
            <a:normAutofit/>
          </a:bodyPr>
          <a:lstStyle/>
          <a:p>
            <a:pPr marL="0" indent="0">
              <a:buNone/>
            </a:pPr>
            <a:r>
              <a:rPr lang="en-GB" sz="3200" dirty="0"/>
              <a:t>Shape retrieval of structures using Coherent Fourier </a:t>
            </a:r>
            <a:r>
              <a:rPr lang="en-GB" sz="3200" dirty="0" err="1"/>
              <a:t>scatterometry</a:t>
            </a:r>
            <a:endParaRPr lang="en-GB" sz="3200" dirty="0"/>
          </a:p>
          <a:p>
            <a:endParaRPr lang="en-GB" sz="3200" dirty="0"/>
          </a:p>
          <a:p>
            <a:pPr marL="0" indent="0">
              <a:buNone/>
            </a:pPr>
            <a:r>
              <a:rPr lang="nl-NL" sz="3200" dirty="0"/>
              <a:t>Silvania Pereira, Anubhav Paul and Sarika Soman</a:t>
            </a:r>
          </a:p>
        </p:txBody>
      </p:sp>
    </p:spTree>
    <p:extLst>
      <p:ext uri="{BB962C8B-B14F-4D97-AF65-F5344CB8AC3E}">
        <p14:creationId xmlns:p14="http://schemas.microsoft.com/office/powerpoint/2010/main" val="232378342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7926E-2051-4DA0-BC33-F2E728FAE892}"/>
              </a:ext>
            </a:extLst>
          </p:cNvPr>
          <p:cNvSpPr>
            <a:spLocks noGrp="1"/>
          </p:cNvSpPr>
          <p:nvPr>
            <p:ph type="title"/>
          </p:nvPr>
        </p:nvSpPr>
        <p:spPr/>
        <p:txBody>
          <a:bodyPr>
            <a:normAutofit/>
          </a:bodyPr>
          <a:lstStyle/>
          <a:p>
            <a:r>
              <a:rPr lang="en-US" sz="3000" dirty="0"/>
              <a:t>Subwavelength shape retrieval</a:t>
            </a:r>
            <a:endParaRPr lang="nl-NL" sz="3000" dirty="0"/>
          </a:p>
        </p:txBody>
      </p:sp>
      <p:sp>
        <p:nvSpPr>
          <p:cNvPr id="4" name="Slide Number Placeholder 3">
            <a:extLst>
              <a:ext uri="{FF2B5EF4-FFF2-40B4-BE49-F238E27FC236}">
                <a16:creationId xmlns:a16="http://schemas.microsoft.com/office/drawing/2014/main" id="{6041C021-127E-4E41-8071-CB38C37C4FF4}"/>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nl-NL" sz="1200" b="0" i="0" u="none" strike="noStrike" kern="1200" cap="none" spc="0" normalizeH="0" baseline="0" noProof="0" smtClean="0">
                <a:ln>
                  <a:noFill/>
                </a:ln>
                <a:solidFill>
                  <a:srgbClr val="A6A6A6"/>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srgbClr val="A6A6A6"/>
              </a:solidFill>
              <a:effectLst/>
              <a:uLnTx/>
              <a:uFillTx/>
              <a:latin typeface="Helvetica"/>
              <a:cs typeface="Helvetica"/>
            </a:endParaRPr>
          </a:p>
        </p:txBody>
      </p:sp>
      <p:sp>
        <p:nvSpPr>
          <p:cNvPr id="44" name="Tijdelijke aanduiding voor verticale tekst 10"/>
          <p:cNvSpPr txBox="1">
            <a:spLocks noGrp="1"/>
          </p:cNvSpPr>
          <p:nvPr>
            <p:ph type="body" idx="1"/>
          </p:nvPr>
        </p:nvSpPr>
        <p:spPr>
          <a:xfrm>
            <a:off x="698500" y="1591899"/>
            <a:ext cx="3844936" cy="4356465"/>
          </a:xfrm>
          <a:prstGeom prst="rect">
            <a:avLst/>
          </a:prstGeom>
        </p:spPr>
        <p:txBody>
          <a:bodyPr>
            <a:noAutofit/>
          </a:bodyPr>
          <a:lstStyle/>
          <a:p>
            <a:pPr marL="0" indent="0" algn="ctr">
              <a:buNone/>
            </a:pPr>
            <a:r>
              <a:rPr lang="en-GB" b="1" dirty="0"/>
              <a:t>Physical model</a:t>
            </a:r>
            <a:endParaRPr lang="en-US" b="1" dirty="0"/>
          </a:p>
          <a:p>
            <a:pPr marL="0" indent="0">
              <a:buNone/>
            </a:pPr>
            <a:endParaRPr lang="en-GB" dirty="0"/>
          </a:p>
        </p:txBody>
      </p:sp>
      <p:sp>
        <p:nvSpPr>
          <p:cNvPr id="3" name="Tijdelijke aanduiding voor datum 3">
            <a:extLst>
              <a:ext uri="{FF2B5EF4-FFF2-40B4-BE49-F238E27FC236}">
                <a16:creationId xmlns:a16="http://schemas.microsoft.com/office/drawing/2014/main" id="{169700C1-4FD6-012E-EEFB-D1188EBF92C0}"/>
              </a:ext>
            </a:extLst>
          </p:cNvPr>
          <p:cNvSpPr txBox="1"/>
          <p:nvPr/>
        </p:nvSpPr>
        <p:spPr>
          <a:xfrm>
            <a:off x="9789848" y="6240205"/>
            <a:ext cx="1181101"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1200">
                <a:solidFill>
                  <a:srgbClr val="A6A6A6"/>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A6A6A6"/>
                </a:solidFill>
                <a:effectLst/>
                <a:uLnTx/>
                <a:uFillTx/>
                <a:latin typeface="Arial"/>
                <a:cs typeface="Arial"/>
                <a:sym typeface="Arial"/>
              </a:rPr>
              <a:t>18</a:t>
            </a:r>
            <a:r>
              <a:rPr kumimoji="0" sz="1200" b="0" i="0" u="none" strike="noStrike" kern="0" cap="none" spc="0" normalizeH="0" baseline="0" noProof="0" dirty="0">
                <a:ln>
                  <a:noFill/>
                </a:ln>
                <a:solidFill>
                  <a:srgbClr val="A6A6A6"/>
                </a:solidFill>
                <a:effectLst/>
                <a:uLnTx/>
                <a:uFillTx/>
                <a:latin typeface="Arial"/>
                <a:cs typeface="Arial"/>
                <a:sym typeface="Arial"/>
              </a:rPr>
              <a:t>-</a:t>
            </a:r>
            <a:r>
              <a:rPr kumimoji="0" lang="en-GB" sz="1200" b="0" i="0" u="none" strike="noStrike" kern="0" cap="none" spc="0" normalizeH="0" baseline="0" noProof="0" dirty="0">
                <a:ln>
                  <a:noFill/>
                </a:ln>
                <a:solidFill>
                  <a:srgbClr val="A6A6A6"/>
                </a:solidFill>
                <a:effectLst/>
                <a:uLnTx/>
                <a:uFillTx/>
                <a:latin typeface="Arial"/>
                <a:cs typeface="Arial"/>
                <a:sym typeface="Arial"/>
              </a:rPr>
              <a:t>01</a:t>
            </a:r>
            <a:r>
              <a:rPr kumimoji="0" sz="1200" b="0" i="0" u="none" strike="noStrike" kern="0" cap="none" spc="0" normalizeH="0" baseline="0" noProof="0" dirty="0">
                <a:ln>
                  <a:noFill/>
                </a:ln>
                <a:solidFill>
                  <a:srgbClr val="A6A6A6"/>
                </a:solidFill>
                <a:effectLst/>
                <a:uLnTx/>
                <a:uFillTx/>
                <a:latin typeface="Arial"/>
                <a:cs typeface="Arial"/>
                <a:sym typeface="Arial"/>
              </a:rPr>
              <a:t>-202</a:t>
            </a:r>
            <a:r>
              <a:rPr kumimoji="0" lang="en-GB" sz="1200" b="0" i="0" u="none" strike="noStrike" kern="0" cap="none" spc="0" normalizeH="0" baseline="0" noProof="0" dirty="0">
                <a:ln>
                  <a:noFill/>
                </a:ln>
                <a:solidFill>
                  <a:srgbClr val="A6A6A6"/>
                </a:solidFill>
                <a:effectLst/>
                <a:uLnTx/>
                <a:uFillTx/>
                <a:latin typeface="Arial"/>
                <a:cs typeface="Arial"/>
                <a:sym typeface="Arial"/>
              </a:rPr>
              <a:t>4</a:t>
            </a:r>
            <a:endParaRPr kumimoji="0" sz="1200" b="0" i="0" u="none" strike="noStrike" kern="0" cap="none" spc="0" normalizeH="0" baseline="0" noProof="0" dirty="0">
              <a:ln>
                <a:noFill/>
              </a:ln>
              <a:solidFill>
                <a:srgbClr val="A6A6A6"/>
              </a:solidFill>
              <a:effectLst/>
              <a:uLnTx/>
              <a:uFillTx/>
              <a:latin typeface="Arial"/>
              <a:cs typeface="Arial"/>
              <a:sym typeface="Arial"/>
            </a:endParaRPr>
          </a:p>
        </p:txBody>
      </p:sp>
      <p:sp>
        <p:nvSpPr>
          <p:cNvPr id="6" name="Tijdelijke aanduiding voor verticale tekst 10">
            <a:extLst>
              <a:ext uri="{FF2B5EF4-FFF2-40B4-BE49-F238E27FC236}">
                <a16:creationId xmlns:a16="http://schemas.microsoft.com/office/drawing/2014/main" id="{277739B6-4D1A-C1A5-DCD8-CC725EB713CA}"/>
              </a:ext>
            </a:extLst>
          </p:cNvPr>
          <p:cNvSpPr txBox="1">
            <a:spLocks/>
          </p:cNvSpPr>
          <p:nvPr/>
        </p:nvSpPr>
        <p:spPr>
          <a:xfrm>
            <a:off x="7863727" y="1591899"/>
            <a:ext cx="3629774" cy="4356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263525" marR="0" indent="-2635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marR="0" lvl="0" indent="0" algn="ctr" defTabSz="719137" rtl="0" eaLnBrk="1" fontAlgn="auto" latinLnBrk="0" hangingPunct="1">
              <a:lnSpc>
                <a:spcPct val="90000"/>
              </a:lnSpc>
              <a:spcBef>
                <a:spcPts val="1200"/>
              </a:spcBef>
              <a:spcAft>
                <a:spcPts val="0"/>
              </a:spcAft>
              <a:buClr>
                <a:srgbClr val="00A6D6"/>
              </a:buClr>
              <a:buSzPct val="100000"/>
              <a:buFontTx/>
              <a:buNone/>
              <a:tabLst/>
              <a:defRPr/>
            </a:pPr>
            <a:r>
              <a:rPr kumimoji="0" lang="en-GB" sz="1600" b="1" i="0" u="none" strike="noStrike" kern="0" cap="none" spc="0" normalizeH="0" baseline="0" noProof="0" dirty="0">
                <a:ln>
                  <a:noFill/>
                </a:ln>
                <a:solidFill>
                  <a:srgbClr val="000000"/>
                </a:solidFill>
                <a:effectLst/>
                <a:uLnTx/>
                <a:uFillTx/>
                <a:latin typeface="Arial"/>
                <a:cs typeface="Arial"/>
                <a:sym typeface="Arial"/>
              </a:rPr>
              <a:t>FDTD </a:t>
            </a:r>
            <a:r>
              <a:rPr lang="en-GB" b="1" kern="0" dirty="0"/>
              <a:t>n</a:t>
            </a:r>
            <a:r>
              <a:rPr kumimoji="0" lang="en-GB" sz="1600" b="1" i="0" u="none" strike="noStrike" kern="0" cap="none" spc="0" normalizeH="0" baseline="0" noProof="0" dirty="0" err="1">
                <a:ln>
                  <a:noFill/>
                </a:ln>
                <a:solidFill>
                  <a:srgbClr val="000000"/>
                </a:solidFill>
                <a:effectLst/>
                <a:uLnTx/>
                <a:uFillTx/>
                <a:latin typeface="Arial"/>
                <a:cs typeface="Arial"/>
                <a:sym typeface="Arial"/>
              </a:rPr>
              <a:t>umerical</a:t>
            </a:r>
            <a:r>
              <a:rPr kumimoji="0" lang="en-GB" sz="1600" b="1" i="0" u="none" strike="noStrike" kern="0" cap="none" spc="0" normalizeH="0" baseline="0" noProof="0" dirty="0">
                <a:ln>
                  <a:noFill/>
                </a:ln>
                <a:solidFill>
                  <a:srgbClr val="000000"/>
                </a:solidFill>
                <a:effectLst/>
                <a:uLnTx/>
                <a:uFillTx/>
                <a:latin typeface="Arial"/>
                <a:cs typeface="Arial"/>
                <a:sym typeface="Arial"/>
              </a:rPr>
              <a:t> model</a:t>
            </a: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719137" rtl="0" eaLnBrk="1" fontAlgn="auto" latinLnBrk="0" hangingPunct="1">
              <a:lnSpc>
                <a:spcPct val="90000"/>
              </a:lnSpc>
              <a:spcBef>
                <a:spcPts val="1200"/>
              </a:spcBef>
              <a:spcAft>
                <a:spcPts val="0"/>
              </a:spcAft>
              <a:buClr>
                <a:srgbClr val="00A6D6"/>
              </a:buClr>
              <a:buSzPct val="100000"/>
              <a:buFontTx/>
              <a:buNone/>
              <a:tabLst/>
              <a:defRPr/>
            </a:pPr>
            <a:endParaRPr kumimoji="0" lang="en-GB" sz="1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13" descr="A screenshot of a computer screen&#10;&#10;Description automatically generated">
            <a:extLst>
              <a:ext uri="{FF2B5EF4-FFF2-40B4-BE49-F238E27FC236}">
                <a16:creationId xmlns:a16="http://schemas.microsoft.com/office/drawing/2014/main" id="{F065234A-EB7E-2222-552D-C642D6145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244" y="1921491"/>
            <a:ext cx="2293754" cy="3993718"/>
          </a:xfrm>
          <a:prstGeom prst="rect">
            <a:avLst/>
          </a:prstGeom>
        </p:spPr>
      </p:pic>
      <p:grpSp>
        <p:nvGrpSpPr>
          <p:cNvPr id="16" name="Group 15">
            <a:extLst>
              <a:ext uri="{FF2B5EF4-FFF2-40B4-BE49-F238E27FC236}">
                <a16:creationId xmlns:a16="http://schemas.microsoft.com/office/drawing/2014/main" id="{56C40256-8236-3457-0BDE-D58599761BAD}"/>
              </a:ext>
            </a:extLst>
          </p:cNvPr>
          <p:cNvGrpSpPr/>
          <p:nvPr/>
        </p:nvGrpSpPr>
        <p:grpSpPr>
          <a:xfrm>
            <a:off x="884557" y="1921491"/>
            <a:ext cx="2795149" cy="3701268"/>
            <a:chOff x="1770382" y="1921491"/>
            <a:chExt cx="2795149" cy="3701268"/>
          </a:xfrm>
        </p:grpSpPr>
        <p:pic>
          <p:nvPicPr>
            <p:cNvPr id="12" name="Picture 11" descr="A screenshot of a computer game&#10;&#10;Description automatically generated">
              <a:extLst>
                <a:ext uri="{FF2B5EF4-FFF2-40B4-BE49-F238E27FC236}">
                  <a16:creationId xmlns:a16="http://schemas.microsoft.com/office/drawing/2014/main" id="{44448121-B472-780A-B9DF-C9A886399A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0382" y="1921491"/>
              <a:ext cx="2795149" cy="370126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767FEF-7CC0-F624-567E-82559459AA71}"/>
                    </a:ext>
                  </a:extLst>
                </p:cNvPr>
                <p:cNvSpPr txBox="1"/>
                <p:nvPr/>
              </p:nvSpPr>
              <p:spPr>
                <a:xfrm>
                  <a:off x="1971674" y="4154094"/>
                  <a:ext cx="278606" cy="2462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srgbClr val="000000"/>
                            </a:solidFill>
                            <a:effectLst/>
                            <a:uLnTx/>
                            <a:uFillTx/>
                            <a:latin typeface="Cambria Math" panose="02040503050406030204" pitchFamily="18" charset="0"/>
                            <a:ea typeface="Arial"/>
                            <a:cs typeface="Arial"/>
                            <a:sym typeface="Arial"/>
                          </a:rPr>
                          <m:t>405</m:t>
                        </m:r>
                      </m:oMath>
                    </m:oMathPara>
                  </a14:m>
                  <a:endParaRPr kumimoji="0" lang="nl-NL" sz="1000" b="0" i="0" u="none" strike="noStrike" kern="1200" cap="none" spc="0" normalizeH="0" baseline="0" noProof="0" dirty="0">
                    <a:ln>
                      <a:noFill/>
                    </a:ln>
                    <a:solidFill>
                      <a:srgbClr val="000000"/>
                    </a:solidFill>
                    <a:effectLst/>
                    <a:uLnTx/>
                    <a:uFillTx/>
                    <a:latin typeface="Arial"/>
                    <a:ea typeface="Arial"/>
                    <a:cs typeface="Arial"/>
                    <a:sym typeface="Arial"/>
                  </a:endParaRPr>
                </a:p>
              </p:txBody>
            </p:sp>
          </mc:Choice>
          <mc:Fallback xmlns="">
            <p:sp>
              <p:nvSpPr>
                <p:cNvPr id="15" name="TextBox 14">
                  <a:extLst>
                    <a:ext uri="{FF2B5EF4-FFF2-40B4-BE49-F238E27FC236}">
                      <a16:creationId xmlns:a16="http://schemas.microsoft.com/office/drawing/2014/main" id="{62767FEF-7CC0-F624-567E-82559459AA71}"/>
                    </a:ext>
                  </a:extLst>
                </p:cNvPr>
                <p:cNvSpPr txBox="1">
                  <a:spLocks noRot="1" noChangeAspect="1" noMove="1" noResize="1" noEditPoints="1" noAdjustHandles="1" noChangeArrowheads="1" noChangeShapeType="1" noTextEdit="1"/>
                </p:cNvSpPr>
                <p:nvPr/>
              </p:nvSpPr>
              <p:spPr>
                <a:xfrm>
                  <a:off x="1971674" y="4154094"/>
                  <a:ext cx="278606" cy="246219"/>
                </a:xfrm>
                <a:prstGeom prst="rect">
                  <a:avLst/>
                </a:prstGeom>
                <a:blipFill>
                  <a:blip r:embed="rId5"/>
                  <a:stretch>
                    <a:fillRect r="-10870"/>
                  </a:stretch>
                </a:blipFill>
                <a:ln w="12700" cap="flat">
                  <a:noFill/>
                  <a:miter lim="400000"/>
                </a:ln>
                <a:effectLst/>
              </p:spPr>
              <p:txBody>
                <a:bodyPr/>
                <a:lstStyle/>
                <a:p>
                  <a:r>
                    <a:rPr lang="nl-NL">
                      <a:noFill/>
                    </a:rPr>
                    <a:t> </a:t>
                  </a:r>
                </a:p>
              </p:txBody>
            </p:sp>
          </mc:Fallback>
        </mc:AlternateContent>
      </p:grpSp>
      <p:sp>
        <p:nvSpPr>
          <p:cNvPr id="17" name="TextBox 16">
            <a:extLst>
              <a:ext uri="{FF2B5EF4-FFF2-40B4-BE49-F238E27FC236}">
                <a16:creationId xmlns:a16="http://schemas.microsoft.com/office/drawing/2014/main" id="{DBAD6D3B-4940-3C66-7A2D-D6E9165F2E30}"/>
              </a:ext>
            </a:extLst>
          </p:cNvPr>
          <p:cNvSpPr txBox="1"/>
          <p:nvPr/>
        </p:nvSpPr>
        <p:spPr>
          <a:xfrm>
            <a:off x="4695907" y="2294871"/>
            <a:ext cx="2619294" cy="584773"/>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a:cs typeface="Arial"/>
                <a:sym typeface="Arial"/>
              </a:rPr>
              <a:t>Fourier plane (Far-Field) is imaged in the CCD camera.</a:t>
            </a:r>
          </a:p>
        </p:txBody>
      </p:sp>
      <p:grpSp>
        <p:nvGrpSpPr>
          <p:cNvPr id="18" name="Group 17">
            <a:extLst>
              <a:ext uri="{FF2B5EF4-FFF2-40B4-BE49-F238E27FC236}">
                <a16:creationId xmlns:a16="http://schemas.microsoft.com/office/drawing/2014/main" id="{9F2AF17D-B12A-6411-8108-8EF6BA20E3C1}"/>
              </a:ext>
            </a:extLst>
          </p:cNvPr>
          <p:cNvGrpSpPr/>
          <p:nvPr/>
        </p:nvGrpSpPr>
        <p:grpSpPr>
          <a:xfrm>
            <a:off x="4448176" y="3109816"/>
            <a:ext cx="2714554" cy="2235029"/>
            <a:chOff x="2154113" y="17092708"/>
            <a:chExt cx="4332412" cy="3621005"/>
          </a:xfrm>
        </p:grpSpPr>
        <p:pic>
          <p:nvPicPr>
            <p:cNvPr id="19" name="Picture 18">
              <a:extLst>
                <a:ext uri="{FF2B5EF4-FFF2-40B4-BE49-F238E27FC236}">
                  <a16:creationId xmlns:a16="http://schemas.microsoft.com/office/drawing/2014/main" id="{528F27B2-5917-D8BE-D368-9EEE10788537}"/>
                </a:ext>
              </a:extLst>
            </p:cNvPr>
            <p:cNvPicPr>
              <a:picLocks noChangeAspect="1"/>
            </p:cNvPicPr>
            <p:nvPr/>
          </p:nvPicPr>
          <p:blipFill rotWithShape="1">
            <a:blip r:embed="rId6"/>
            <a:srcRect l="11217" r="20170" b="12342"/>
            <a:stretch/>
          </p:blipFill>
          <p:spPr>
            <a:xfrm>
              <a:off x="2957736" y="17092708"/>
              <a:ext cx="3528789" cy="305828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7F800A-6EE5-D555-F9A9-285938DF741A}"/>
                    </a:ext>
                  </a:extLst>
                </p:cNvPr>
                <p:cNvSpPr txBox="1"/>
                <p:nvPr/>
              </p:nvSpPr>
              <p:spPr>
                <a:xfrm>
                  <a:off x="4335383" y="20150995"/>
                  <a:ext cx="658001" cy="5627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800" b="1"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GB" sz="2800" b="1" i="1" u="none" strike="noStrike" kern="1200" cap="none" spc="0" normalizeH="0" baseline="0" noProof="0" smtClean="0">
                                <a:ln>
                                  <a:noFill/>
                                </a:ln>
                                <a:solidFill>
                                  <a:srgbClr val="000000"/>
                                </a:solidFill>
                                <a:effectLst/>
                                <a:uLnTx/>
                                <a:uFillTx/>
                                <a:latin typeface="Cambria Math" panose="02040503050406030204" pitchFamily="18" charset="0"/>
                              </a:rPr>
                              <m:t>𝒌</m:t>
                            </m:r>
                          </m:e>
                          <m:sub>
                            <m:r>
                              <a:rPr kumimoji="0" lang="en-GB" sz="2800" b="1" i="1" u="none" strike="noStrike" kern="1200" cap="none" spc="0" normalizeH="0" baseline="0" noProof="0" smtClean="0">
                                <a:ln>
                                  <a:noFill/>
                                </a:ln>
                                <a:solidFill>
                                  <a:srgbClr val="000000"/>
                                </a:solidFill>
                                <a:effectLst/>
                                <a:uLnTx/>
                                <a:uFillTx/>
                                <a:latin typeface="Cambria Math" panose="02040503050406030204" pitchFamily="18" charset="0"/>
                              </a:rPr>
                              <m:t>𝒚</m:t>
                            </m:r>
                          </m:sub>
                        </m:sSub>
                      </m:oMath>
                    </m:oMathPara>
                  </a14:m>
                  <a:endParaRPr kumimoji="0" lang="nl-NL" sz="2800" b="1" i="0" u="none" strike="noStrike" kern="1200" cap="none" spc="0" normalizeH="0" baseline="0" noProof="0" dirty="0">
                    <a:ln>
                      <a:noFill/>
                    </a:ln>
                    <a:solidFill>
                      <a:srgbClr val="000000"/>
                    </a:solidFill>
                    <a:effectLst/>
                    <a:uLnTx/>
                    <a:uFillTx/>
                    <a:latin typeface="Helvetica"/>
                    <a:cs typeface="Helvetica"/>
                  </a:endParaRPr>
                </a:p>
              </p:txBody>
            </p:sp>
          </mc:Choice>
          <mc:Fallback xmlns="">
            <p:sp>
              <p:nvSpPr>
                <p:cNvPr id="83" name="TextBox 82">
                  <a:extLst>
                    <a:ext uri="{FF2B5EF4-FFF2-40B4-BE49-F238E27FC236}">
                      <a16:creationId xmlns:a16="http://schemas.microsoft.com/office/drawing/2014/main" id="{E6AEBA44-38D1-7413-678A-6426316A6D66}"/>
                    </a:ext>
                  </a:extLst>
                </p:cNvPr>
                <p:cNvSpPr txBox="1">
                  <a:spLocks noRot="1" noChangeAspect="1" noMove="1" noResize="1" noEditPoints="1" noAdjustHandles="1" noChangeArrowheads="1" noChangeShapeType="1" noTextEdit="1"/>
                </p:cNvSpPr>
                <p:nvPr/>
              </p:nvSpPr>
              <p:spPr>
                <a:xfrm>
                  <a:off x="4335383" y="20150995"/>
                  <a:ext cx="658001" cy="562718"/>
                </a:xfrm>
                <a:prstGeom prst="rect">
                  <a:avLst/>
                </a:prstGeom>
                <a:blipFill>
                  <a:blip r:embed="rId1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D26B400-7A79-4CCB-7796-BF1D4A9D51E4}"/>
                    </a:ext>
                  </a:extLst>
                </p:cNvPr>
                <p:cNvSpPr txBox="1"/>
                <p:nvPr/>
              </p:nvSpPr>
              <p:spPr>
                <a:xfrm>
                  <a:off x="2154113" y="18228866"/>
                  <a:ext cx="803624" cy="847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800" b="1"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GB" sz="2800" b="1" i="1" u="none" strike="noStrike" kern="1200" cap="none" spc="0" normalizeH="0" baseline="0" noProof="0" smtClean="0">
                                <a:ln>
                                  <a:noFill/>
                                </a:ln>
                                <a:solidFill>
                                  <a:srgbClr val="000000"/>
                                </a:solidFill>
                                <a:effectLst/>
                                <a:uLnTx/>
                                <a:uFillTx/>
                                <a:latin typeface="Cambria Math" panose="02040503050406030204" pitchFamily="18" charset="0"/>
                              </a:rPr>
                              <m:t>𝒌</m:t>
                            </m:r>
                          </m:e>
                          <m:sub>
                            <m:r>
                              <a:rPr kumimoji="0" lang="en-GB" sz="2800" b="1" i="1" u="none" strike="noStrike" kern="1200" cap="none" spc="0" normalizeH="0" baseline="0" noProof="0" smtClean="0">
                                <a:ln>
                                  <a:noFill/>
                                </a:ln>
                                <a:solidFill>
                                  <a:srgbClr val="000000"/>
                                </a:solidFill>
                                <a:effectLst/>
                                <a:uLnTx/>
                                <a:uFillTx/>
                                <a:latin typeface="Cambria Math" panose="02040503050406030204" pitchFamily="18" charset="0"/>
                              </a:rPr>
                              <m:t>𝒙</m:t>
                            </m:r>
                          </m:sub>
                        </m:sSub>
                      </m:oMath>
                    </m:oMathPara>
                  </a14:m>
                  <a:endParaRPr kumimoji="0" lang="nl-NL" sz="2800" b="1" i="0" u="none" strike="noStrike" kern="1200" cap="none" spc="0" normalizeH="0" baseline="0" noProof="0" dirty="0">
                    <a:ln>
                      <a:noFill/>
                    </a:ln>
                    <a:solidFill>
                      <a:srgbClr val="000000"/>
                    </a:solidFill>
                    <a:effectLst/>
                    <a:uLnTx/>
                    <a:uFillTx/>
                    <a:latin typeface="Helvetica"/>
                    <a:cs typeface="Helvetica"/>
                  </a:endParaRPr>
                </a:p>
              </p:txBody>
            </p:sp>
          </mc:Choice>
          <mc:Fallback xmlns="">
            <p:sp>
              <p:nvSpPr>
                <p:cNvPr id="21" name="TextBox 20">
                  <a:extLst>
                    <a:ext uri="{FF2B5EF4-FFF2-40B4-BE49-F238E27FC236}">
                      <a16:creationId xmlns:a16="http://schemas.microsoft.com/office/drawing/2014/main" id="{ED26B400-7A79-4CCB-7796-BF1D4A9D51E4}"/>
                    </a:ext>
                  </a:extLst>
                </p:cNvPr>
                <p:cNvSpPr txBox="1">
                  <a:spLocks noRot="1" noChangeAspect="1" noMove="1" noResize="1" noEditPoints="1" noAdjustHandles="1" noChangeArrowheads="1" noChangeShapeType="1" noTextEdit="1"/>
                </p:cNvSpPr>
                <p:nvPr/>
              </p:nvSpPr>
              <p:spPr>
                <a:xfrm>
                  <a:off x="2154113" y="18228866"/>
                  <a:ext cx="803624" cy="847677"/>
                </a:xfrm>
                <a:prstGeom prst="rect">
                  <a:avLst/>
                </a:prstGeom>
                <a:blipFill>
                  <a:blip r:embed="rId16"/>
                  <a:stretch>
                    <a:fillRect/>
                  </a:stretch>
                </a:blipFill>
              </p:spPr>
              <p:txBody>
                <a:bodyPr/>
                <a:lstStyle/>
                <a:p>
                  <a:r>
                    <a:rPr lang="nl-NL">
                      <a:noFill/>
                    </a:rPr>
                    <a:t> </a:t>
                  </a:r>
                </a:p>
              </p:txBody>
            </p:sp>
          </mc:Fallback>
        </mc:AlternateContent>
      </p:grpSp>
      <p:sp>
        <p:nvSpPr>
          <p:cNvPr id="22" name="Rectangle 21">
            <a:extLst>
              <a:ext uri="{FF2B5EF4-FFF2-40B4-BE49-F238E27FC236}">
                <a16:creationId xmlns:a16="http://schemas.microsoft.com/office/drawing/2014/main" id="{8BAB945D-38B4-AFDB-B886-87F48F0F6063}"/>
              </a:ext>
            </a:extLst>
          </p:cNvPr>
          <p:cNvSpPr/>
          <p:nvPr/>
        </p:nvSpPr>
        <p:spPr>
          <a:xfrm>
            <a:off x="2276475" y="5200650"/>
            <a:ext cx="495300" cy="238125"/>
          </a:xfrm>
          <a:prstGeom prst="rect">
            <a:avLst/>
          </a:prstGeom>
          <a:noFill/>
          <a:ln w="28575" cap="flat">
            <a:solidFill>
              <a:schemeClr val="accent6"/>
            </a:solidFill>
            <a:prstDash val="sysDot"/>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35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F4B709-3C46-2D32-031A-75385572658B}"/>
              </a:ext>
            </a:extLst>
          </p:cNvPr>
          <p:cNvPicPr>
            <a:picLocks noChangeAspect="1"/>
          </p:cNvPicPr>
          <p:nvPr/>
        </p:nvPicPr>
        <p:blipFill>
          <a:blip r:embed="rId3"/>
          <a:stretch>
            <a:fillRect/>
          </a:stretch>
        </p:blipFill>
        <p:spPr>
          <a:xfrm>
            <a:off x="7474998" y="2167084"/>
            <a:ext cx="4486275" cy="3371850"/>
          </a:xfrm>
          <a:prstGeom prst="rect">
            <a:avLst/>
          </a:prstGeom>
        </p:spPr>
      </p:pic>
      <p:sp>
        <p:nvSpPr>
          <p:cNvPr id="2" name="Title 1">
            <a:extLst>
              <a:ext uri="{FF2B5EF4-FFF2-40B4-BE49-F238E27FC236}">
                <a16:creationId xmlns:a16="http://schemas.microsoft.com/office/drawing/2014/main" id="{7A57926E-2051-4DA0-BC33-F2E728FAE892}"/>
              </a:ext>
            </a:extLst>
          </p:cNvPr>
          <p:cNvSpPr>
            <a:spLocks noGrp="1"/>
          </p:cNvSpPr>
          <p:nvPr>
            <p:ph type="title"/>
          </p:nvPr>
        </p:nvSpPr>
        <p:spPr/>
        <p:txBody>
          <a:bodyPr>
            <a:normAutofit/>
          </a:bodyPr>
          <a:lstStyle/>
          <a:p>
            <a:r>
              <a:rPr lang="en-US" sz="3000" dirty="0"/>
              <a:t>Subwavelength shape retrieval</a:t>
            </a:r>
            <a:endParaRPr lang="nl-NL" sz="3000" dirty="0"/>
          </a:p>
        </p:txBody>
      </p:sp>
      <p:sp>
        <p:nvSpPr>
          <p:cNvPr id="4" name="Slide Number Placeholder 3">
            <a:extLst>
              <a:ext uri="{FF2B5EF4-FFF2-40B4-BE49-F238E27FC236}">
                <a16:creationId xmlns:a16="http://schemas.microsoft.com/office/drawing/2014/main" id="{6041C021-127E-4E41-8071-CB38C37C4FF4}"/>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nl-NL" sz="1200" b="0" i="0" u="none" strike="noStrike" kern="1200" cap="none" spc="0" normalizeH="0" baseline="0" noProof="0" smtClean="0">
                <a:ln>
                  <a:noFill/>
                </a:ln>
                <a:solidFill>
                  <a:srgbClr val="A6A6A6"/>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srgbClr val="A6A6A6"/>
              </a:solidFill>
              <a:effectLst/>
              <a:uLnTx/>
              <a:uFillTx/>
              <a:latin typeface="Helvetica"/>
              <a:cs typeface="Helvetica"/>
            </a:endParaRPr>
          </a:p>
        </p:txBody>
      </p:sp>
      <p:sp>
        <p:nvSpPr>
          <p:cNvPr id="44" name="Tijdelijke aanduiding voor verticale tekst 10"/>
          <p:cNvSpPr txBox="1">
            <a:spLocks noGrp="1"/>
          </p:cNvSpPr>
          <p:nvPr>
            <p:ph type="body" idx="1"/>
          </p:nvPr>
        </p:nvSpPr>
        <p:spPr>
          <a:xfrm>
            <a:off x="698499" y="1591899"/>
            <a:ext cx="6776499" cy="4356465"/>
          </a:xfrm>
          <a:prstGeom prst="rect">
            <a:avLst/>
          </a:prstGeom>
        </p:spPr>
        <p:txBody>
          <a:bodyPr>
            <a:noAutofit/>
          </a:bodyPr>
          <a:lstStyle/>
          <a:p>
            <a:pPr marL="0" indent="0">
              <a:buNone/>
            </a:pPr>
            <a:r>
              <a:rPr lang="en-GB" sz="1800" dirty="0"/>
              <a:t>We</a:t>
            </a:r>
            <a:r>
              <a:rPr lang="en-US" sz="1800" dirty="0"/>
              <a:t> aim to distinguishing between three types of structures i.e., a cube, a cylindrical pillar, and a triangular pillar with the help of different illumination schemes. </a:t>
            </a:r>
          </a:p>
          <a:p>
            <a:pPr marL="0" indent="0">
              <a:buNone/>
            </a:pPr>
            <a:endParaRPr lang="en-GB" sz="1800" dirty="0"/>
          </a:p>
          <a:p>
            <a:r>
              <a:rPr lang="en-US" sz="1800" dirty="0"/>
              <a:t>For structures having dimensions smaller than 100 nm we cannot distinguish between the two cases at wavelength of 405 nm.</a:t>
            </a:r>
          </a:p>
          <a:p>
            <a:r>
              <a:rPr lang="en-US" sz="1800" dirty="0"/>
              <a:t>Triangular structure has a large variation in correlation implying that it has the largest influence on the different polarization states.</a:t>
            </a:r>
          </a:p>
          <a:p>
            <a:r>
              <a:rPr lang="en-US" sz="1800" dirty="0"/>
              <a:t>We observe that for cube and cylinder, the correlation is always 1, this is because structure is symmetric across both the polarization states.</a:t>
            </a:r>
          </a:p>
          <a:p>
            <a:r>
              <a:rPr lang="en-US" sz="1800" dirty="0"/>
              <a:t>When we rotate the cube and break this symmetry, we observe deviation of correlation from 1.</a:t>
            </a:r>
            <a:endParaRPr lang="en-GB" sz="1800" dirty="0"/>
          </a:p>
        </p:txBody>
      </p:sp>
      <p:pic>
        <p:nvPicPr>
          <p:cNvPr id="8" name="Picture 7">
            <a:extLst>
              <a:ext uri="{FF2B5EF4-FFF2-40B4-BE49-F238E27FC236}">
                <a16:creationId xmlns:a16="http://schemas.microsoft.com/office/drawing/2014/main" id="{C4712518-2D51-BA1F-BA4C-639A5D20FAB4}"/>
              </a:ext>
            </a:extLst>
          </p:cNvPr>
          <p:cNvPicPr>
            <a:picLocks noChangeAspect="1"/>
          </p:cNvPicPr>
          <p:nvPr/>
        </p:nvPicPr>
        <p:blipFill>
          <a:blip r:embed="rId4"/>
          <a:stretch>
            <a:fillRect/>
          </a:stretch>
        </p:blipFill>
        <p:spPr>
          <a:xfrm>
            <a:off x="7882454" y="1550016"/>
            <a:ext cx="3814787" cy="651192"/>
          </a:xfrm>
          <a:prstGeom prst="rect">
            <a:avLst/>
          </a:prstGeom>
        </p:spPr>
      </p:pic>
      <p:sp>
        <p:nvSpPr>
          <p:cNvPr id="9" name="TextBox 8">
            <a:extLst>
              <a:ext uri="{FF2B5EF4-FFF2-40B4-BE49-F238E27FC236}">
                <a16:creationId xmlns:a16="http://schemas.microsoft.com/office/drawing/2014/main" id="{C4354F55-AEF5-F444-C9CD-E39E55821C81}"/>
              </a:ext>
            </a:extLst>
          </p:cNvPr>
          <p:cNvSpPr txBox="1"/>
          <p:nvPr/>
        </p:nvSpPr>
        <p:spPr>
          <a:xfrm>
            <a:off x="7988542" y="5486499"/>
            <a:ext cx="385618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Helvetica"/>
                <a:cs typeface="Helvetica"/>
              </a:rPr>
              <a:t>The correlation between the far-fields of TE and TM polarized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Helvetica"/>
                <a:cs typeface="Helvetica"/>
              </a:rPr>
              <a:t>illumination on structures of the same shape and dimensions.</a:t>
            </a:r>
            <a:endParaRPr kumimoji="0" lang="nl-NL" sz="10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Tijdelijke aanduiding voor datum 3">
            <a:extLst>
              <a:ext uri="{FF2B5EF4-FFF2-40B4-BE49-F238E27FC236}">
                <a16:creationId xmlns:a16="http://schemas.microsoft.com/office/drawing/2014/main" id="{169700C1-4FD6-012E-EEFB-D1188EBF92C0}"/>
              </a:ext>
            </a:extLst>
          </p:cNvPr>
          <p:cNvSpPr txBox="1"/>
          <p:nvPr/>
        </p:nvSpPr>
        <p:spPr>
          <a:xfrm>
            <a:off x="9789848" y="6240205"/>
            <a:ext cx="1181101"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1200">
                <a:solidFill>
                  <a:srgbClr val="A6A6A6"/>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A6A6A6"/>
                </a:solidFill>
                <a:effectLst/>
                <a:uLnTx/>
                <a:uFillTx/>
                <a:latin typeface="Arial"/>
                <a:cs typeface="Arial"/>
                <a:sym typeface="Arial"/>
              </a:rPr>
              <a:t>18</a:t>
            </a:r>
            <a:r>
              <a:rPr kumimoji="0" sz="1200" b="0" i="0" u="none" strike="noStrike" kern="0" cap="none" spc="0" normalizeH="0" baseline="0" noProof="0" dirty="0">
                <a:ln>
                  <a:noFill/>
                </a:ln>
                <a:solidFill>
                  <a:srgbClr val="A6A6A6"/>
                </a:solidFill>
                <a:effectLst/>
                <a:uLnTx/>
                <a:uFillTx/>
                <a:latin typeface="Arial"/>
                <a:cs typeface="Arial"/>
                <a:sym typeface="Arial"/>
              </a:rPr>
              <a:t>-</a:t>
            </a:r>
            <a:r>
              <a:rPr kumimoji="0" lang="en-GB" sz="1200" b="0" i="0" u="none" strike="noStrike" kern="0" cap="none" spc="0" normalizeH="0" baseline="0" noProof="0" dirty="0">
                <a:ln>
                  <a:noFill/>
                </a:ln>
                <a:solidFill>
                  <a:srgbClr val="A6A6A6"/>
                </a:solidFill>
                <a:effectLst/>
                <a:uLnTx/>
                <a:uFillTx/>
                <a:latin typeface="Arial"/>
                <a:cs typeface="Arial"/>
                <a:sym typeface="Arial"/>
              </a:rPr>
              <a:t>01</a:t>
            </a:r>
            <a:r>
              <a:rPr kumimoji="0" sz="1200" b="0" i="0" u="none" strike="noStrike" kern="0" cap="none" spc="0" normalizeH="0" baseline="0" noProof="0" dirty="0">
                <a:ln>
                  <a:noFill/>
                </a:ln>
                <a:solidFill>
                  <a:srgbClr val="A6A6A6"/>
                </a:solidFill>
                <a:effectLst/>
                <a:uLnTx/>
                <a:uFillTx/>
                <a:latin typeface="Arial"/>
                <a:cs typeface="Arial"/>
                <a:sym typeface="Arial"/>
              </a:rPr>
              <a:t>-202</a:t>
            </a:r>
            <a:r>
              <a:rPr kumimoji="0" lang="en-GB" sz="1200" b="0" i="0" u="none" strike="noStrike" kern="0" cap="none" spc="0" normalizeH="0" baseline="0" noProof="0" dirty="0">
                <a:ln>
                  <a:noFill/>
                </a:ln>
                <a:solidFill>
                  <a:srgbClr val="A6A6A6"/>
                </a:solidFill>
                <a:effectLst/>
                <a:uLnTx/>
                <a:uFillTx/>
                <a:latin typeface="Arial"/>
                <a:cs typeface="Arial"/>
                <a:sym typeface="Arial"/>
              </a:rPr>
              <a:t>4</a:t>
            </a:r>
            <a:endParaRPr kumimoji="0" sz="1200" b="0" i="0" u="none" strike="noStrike" kern="0" cap="none" spc="0" normalizeH="0" baseline="0" noProof="0" dirty="0">
              <a:ln>
                <a:noFill/>
              </a:ln>
              <a:solidFill>
                <a:srgbClr val="A6A6A6"/>
              </a:solidFill>
              <a:effectLst/>
              <a:uLnTx/>
              <a:uFillTx/>
              <a:latin typeface="Arial"/>
              <a:cs typeface="Arial"/>
              <a:sym typeface="Arial"/>
            </a:endParaRPr>
          </a:p>
        </p:txBody>
      </p:sp>
      <p:sp>
        <p:nvSpPr>
          <p:cNvPr id="6" name="Oval 5">
            <a:extLst>
              <a:ext uri="{FF2B5EF4-FFF2-40B4-BE49-F238E27FC236}">
                <a16:creationId xmlns:a16="http://schemas.microsoft.com/office/drawing/2014/main" id="{62CDA97C-ABEA-8F8F-DA0B-53BD5D3F4BB4}"/>
              </a:ext>
            </a:extLst>
          </p:cNvPr>
          <p:cNvSpPr/>
          <p:nvPr/>
        </p:nvSpPr>
        <p:spPr>
          <a:xfrm>
            <a:off x="8271070" y="575264"/>
            <a:ext cx="419601" cy="4132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3A7A47AA-3C4A-641B-CDCB-7E337CDE8C45}"/>
              </a:ext>
            </a:extLst>
          </p:cNvPr>
          <p:cNvSpPr/>
          <p:nvPr/>
        </p:nvSpPr>
        <p:spPr>
          <a:xfrm>
            <a:off x="9015367" y="566646"/>
            <a:ext cx="419601" cy="4132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Isosceles Triangle 9">
            <a:extLst>
              <a:ext uri="{FF2B5EF4-FFF2-40B4-BE49-F238E27FC236}">
                <a16:creationId xmlns:a16="http://schemas.microsoft.com/office/drawing/2014/main" id="{28C99CAF-F16E-5201-4A00-8C2F6C1B23CC}"/>
              </a:ext>
            </a:extLst>
          </p:cNvPr>
          <p:cNvSpPr/>
          <p:nvPr/>
        </p:nvSpPr>
        <p:spPr>
          <a:xfrm>
            <a:off x="9903670" y="503063"/>
            <a:ext cx="602618" cy="47687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9EDBB766-FCA2-68B3-114C-6CD0E0B21AF8}"/>
              </a:ext>
            </a:extLst>
          </p:cNvPr>
          <p:cNvSpPr/>
          <p:nvPr/>
        </p:nvSpPr>
        <p:spPr>
          <a:xfrm>
            <a:off x="10870184" y="305500"/>
            <a:ext cx="419601" cy="8719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Arrow Connector 11">
            <a:extLst>
              <a:ext uri="{FF2B5EF4-FFF2-40B4-BE49-F238E27FC236}">
                <a16:creationId xmlns:a16="http://schemas.microsoft.com/office/drawing/2014/main" id="{71256293-4D6E-5511-CEBA-C5AAD252C00E}"/>
              </a:ext>
            </a:extLst>
          </p:cNvPr>
          <p:cNvCxnSpPr>
            <a:stCxn id="6" idx="2"/>
            <a:endCxn id="6" idx="6"/>
          </p:cNvCxnSpPr>
          <p:nvPr/>
        </p:nvCxnSpPr>
        <p:spPr>
          <a:xfrm>
            <a:off x="8271070" y="781909"/>
            <a:ext cx="41960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C92CC71-755C-2660-BC73-50A3ABA16055}"/>
              </a:ext>
            </a:extLst>
          </p:cNvPr>
          <p:cNvCxnSpPr/>
          <p:nvPr/>
        </p:nvCxnSpPr>
        <p:spPr>
          <a:xfrm>
            <a:off x="9005841" y="1055631"/>
            <a:ext cx="41960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DDEE1453-3735-95EE-7EDE-F5B7D2DB1B76}"/>
              </a:ext>
            </a:extLst>
          </p:cNvPr>
          <p:cNvCxnSpPr>
            <a:cxnSpLocks/>
          </p:cNvCxnSpPr>
          <p:nvPr/>
        </p:nvCxnSpPr>
        <p:spPr>
          <a:xfrm>
            <a:off x="9903670" y="1055631"/>
            <a:ext cx="60261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A6BF626-2417-0BC8-E08D-A95B5BBE9EFA}"/>
              </a:ext>
            </a:extLst>
          </p:cNvPr>
          <p:cNvCxnSpPr/>
          <p:nvPr/>
        </p:nvCxnSpPr>
        <p:spPr>
          <a:xfrm>
            <a:off x="10870184" y="1246379"/>
            <a:ext cx="41960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704C38F-C381-F659-E3E2-92073C978002}"/>
              </a:ext>
            </a:extLst>
          </p:cNvPr>
          <p:cNvCxnSpPr>
            <a:cxnSpLocks/>
          </p:cNvCxnSpPr>
          <p:nvPr/>
        </p:nvCxnSpPr>
        <p:spPr>
          <a:xfrm>
            <a:off x="9511597" y="566646"/>
            <a:ext cx="0" cy="41329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9D584401-DAB1-AC0E-5E15-62E46AD2089C}"/>
              </a:ext>
            </a:extLst>
          </p:cNvPr>
          <p:cNvCxnSpPr>
            <a:cxnSpLocks/>
          </p:cNvCxnSpPr>
          <p:nvPr/>
        </p:nvCxnSpPr>
        <p:spPr>
          <a:xfrm>
            <a:off x="11358230" y="305500"/>
            <a:ext cx="0" cy="87199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D772697-CC66-A5B1-76F8-7E3362171BB1}"/>
              </a:ext>
            </a:extLst>
          </p:cNvPr>
          <p:cNvSpPr txBox="1"/>
          <p:nvPr/>
        </p:nvSpPr>
        <p:spPr>
          <a:xfrm>
            <a:off x="8340867" y="482154"/>
            <a:ext cx="232119" cy="188943"/>
          </a:xfrm>
          <a:prstGeom prst="rect">
            <a:avLst/>
          </a:prstGeom>
          <a:noFill/>
        </p:spPr>
        <p:txBody>
          <a:bodyPr wrap="square" rtlCol="0">
            <a:spAutoFit/>
          </a:bodyPr>
          <a:lstStyle/>
          <a:p>
            <a:r>
              <a:rPr lang="en-GB" dirty="0"/>
              <a:t>a</a:t>
            </a:r>
            <a:endParaRPr lang="nl-NL" dirty="0"/>
          </a:p>
        </p:txBody>
      </p:sp>
      <p:sp>
        <p:nvSpPr>
          <p:cNvPr id="19" name="TextBox 18">
            <a:extLst>
              <a:ext uri="{FF2B5EF4-FFF2-40B4-BE49-F238E27FC236}">
                <a16:creationId xmlns:a16="http://schemas.microsoft.com/office/drawing/2014/main" id="{8AC610DA-2D54-B4CC-1B56-7B52006D41C8}"/>
              </a:ext>
            </a:extLst>
          </p:cNvPr>
          <p:cNvSpPr txBox="1"/>
          <p:nvPr/>
        </p:nvSpPr>
        <p:spPr>
          <a:xfrm>
            <a:off x="9055544" y="975423"/>
            <a:ext cx="232119" cy="188943"/>
          </a:xfrm>
          <a:prstGeom prst="rect">
            <a:avLst/>
          </a:prstGeom>
          <a:noFill/>
        </p:spPr>
        <p:txBody>
          <a:bodyPr wrap="square" rtlCol="0">
            <a:spAutoFit/>
          </a:bodyPr>
          <a:lstStyle/>
          <a:p>
            <a:r>
              <a:rPr lang="en-GB" dirty="0"/>
              <a:t>a</a:t>
            </a:r>
            <a:endParaRPr lang="nl-NL" dirty="0"/>
          </a:p>
        </p:txBody>
      </p:sp>
      <p:sp>
        <p:nvSpPr>
          <p:cNvPr id="20" name="TextBox 19">
            <a:extLst>
              <a:ext uri="{FF2B5EF4-FFF2-40B4-BE49-F238E27FC236}">
                <a16:creationId xmlns:a16="http://schemas.microsoft.com/office/drawing/2014/main" id="{8A5F14CA-1082-C0A9-7864-2EEAC3B7E722}"/>
              </a:ext>
            </a:extLst>
          </p:cNvPr>
          <p:cNvSpPr txBox="1"/>
          <p:nvPr/>
        </p:nvSpPr>
        <p:spPr>
          <a:xfrm>
            <a:off x="9479598" y="550226"/>
            <a:ext cx="232119" cy="188943"/>
          </a:xfrm>
          <a:prstGeom prst="rect">
            <a:avLst/>
          </a:prstGeom>
          <a:noFill/>
        </p:spPr>
        <p:txBody>
          <a:bodyPr wrap="square" rtlCol="0">
            <a:spAutoFit/>
          </a:bodyPr>
          <a:lstStyle/>
          <a:p>
            <a:r>
              <a:rPr lang="en-GB" dirty="0"/>
              <a:t>a</a:t>
            </a:r>
            <a:endParaRPr lang="nl-NL" dirty="0"/>
          </a:p>
        </p:txBody>
      </p:sp>
      <p:sp>
        <p:nvSpPr>
          <p:cNvPr id="21" name="TextBox 20">
            <a:extLst>
              <a:ext uri="{FF2B5EF4-FFF2-40B4-BE49-F238E27FC236}">
                <a16:creationId xmlns:a16="http://schemas.microsoft.com/office/drawing/2014/main" id="{76B001F5-5530-6FA9-F594-CE49B9D96A3E}"/>
              </a:ext>
            </a:extLst>
          </p:cNvPr>
          <p:cNvSpPr txBox="1"/>
          <p:nvPr/>
        </p:nvSpPr>
        <p:spPr>
          <a:xfrm>
            <a:off x="10035255" y="961159"/>
            <a:ext cx="232119" cy="188943"/>
          </a:xfrm>
          <a:prstGeom prst="rect">
            <a:avLst/>
          </a:prstGeom>
          <a:noFill/>
        </p:spPr>
        <p:txBody>
          <a:bodyPr wrap="square" rtlCol="0">
            <a:spAutoFit/>
          </a:bodyPr>
          <a:lstStyle/>
          <a:p>
            <a:r>
              <a:rPr lang="en-GB" dirty="0"/>
              <a:t>a</a:t>
            </a:r>
            <a:endParaRPr lang="nl-NL" dirty="0"/>
          </a:p>
        </p:txBody>
      </p:sp>
      <p:cxnSp>
        <p:nvCxnSpPr>
          <p:cNvPr id="22" name="Straight Arrow Connector 21">
            <a:extLst>
              <a:ext uri="{FF2B5EF4-FFF2-40B4-BE49-F238E27FC236}">
                <a16:creationId xmlns:a16="http://schemas.microsoft.com/office/drawing/2014/main" id="{38B50DB6-522E-8535-4342-ACB08CB5685D}"/>
              </a:ext>
            </a:extLst>
          </p:cNvPr>
          <p:cNvCxnSpPr>
            <a:cxnSpLocks/>
          </p:cNvCxnSpPr>
          <p:nvPr/>
        </p:nvCxnSpPr>
        <p:spPr>
          <a:xfrm>
            <a:off x="10269705" y="453104"/>
            <a:ext cx="305029" cy="47687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406ACA8-524E-54AF-05D7-2115823C8FFA}"/>
              </a:ext>
            </a:extLst>
          </p:cNvPr>
          <p:cNvCxnSpPr>
            <a:cxnSpLocks/>
          </p:cNvCxnSpPr>
          <p:nvPr/>
        </p:nvCxnSpPr>
        <p:spPr>
          <a:xfrm flipH="1">
            <a:off x="9861264" y="453104"/>
            <a:ext cx="284942" cy="47687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67459455-EF4F-A38A-B38B-233F7F8B2ADD}"/>
              </a:ext>
            </a:extLst>
          </p:cNvPr>
          <p:cNvSpPr txBox="1"/>
          <p:nvPr/>
        </p:nvSpPr>
        <p:spPr>
          <a:xfrm>
            <a:off x="10353951" y="434574"/>
            <a:ext cx="232119" cy="188943"/>
          </a:xfrm>
          <a:prstGeom prst="rect">
            <a:avLst/>
          </a:prstGeom>
          <a:noFill/>
        </p:spPr>
        <p:txBody>
          <a:bodyPr wrap="square" rtlCol="0">
            <a:spAutoFit/>
          </a:bodyPr>
          <a:lstStyle/>
          <a:p>
            <a:r>
              <a:rPr lang="en-GB" dirty="0"/>
              <a:t>a</a:t>
            </a:r>
            <a:endParaRPr lang="nl-NL" dirty="0"/>
          </a:p>
        </p:txBody>
      </p:sp>
      <p:sp>
        <p:nvSpPr>
          <p:cNvPr id="25" name="TextBox 24">
            <a:extLst>
              <a:ext uri="{FF2B5EF4-FFF2-40B4-BE49-F238E27FC236}">
                <a16:creationId xmlns:a16="http://schemas.microsoft.com/office/drawing/2014/main" id="{638081F4-61DF-923F-7280-ED79E421CA6A}"/>
              </a:ext>
            </a:extLst>
          </p:cNvPr>
          <p:cNvSpPr txBox="1"/>
          <p:nvPr/>
        </p:nvSpPr>
        <p:spPr>
          <a:xfrm>
            <a:off x="9737765" y="456065"/>
            <a:ext cx="232119" cy="188943"/>
          </a:xfrm>
          <a:prstGeom prst="rect">
            <a:avLst/>
          </a:prstGeom>
          <a:noFill/>
        </p:spPr>
        <p:txBody>
          <a:bodyPr wrap="square" rtlCol="0">
            <a:spAutoFit/>
          </a:bodyPr>
          <a:lstStyle/>
          <a:p>
            <a:r>
              <a:rPr lang="en-GB" dirty="0"/>
              <a:t>a</a:t>
            </a:r>
            <a:endParaRPr lang="nl-NL" dirty="0"/>
          </a:p>
        </p:txBody>
      </p:sp>
      <p:sp>
        <p:nvSpPr>
          <p:cNvPr id="26" name="TextBox 25">
            <a:extLst>
              <a:ext uri="{FF2B5EF4-FFF2-40B4-BE49-F238E27FC236}">
                <a16:creationId xmlns:a16="http://schemas.microsoft.com/office/drawing/2014/main" id="{56EC67BD-A506-70D8-25AB-62270458EE34}"/>
              </a:ext>
            </a:extLst>
          </p:cNvPr>
          <p:cNvSpPr txBox="1"/>
          <p:nvPr/>
        </p:nvSpPr>
        <p:spPr>
          <a:xfrm>
            <a:off x="11317825" y="529045"/>
            <a:ext cx="232119" cy="188943"/>
          </a:xfrm>
          <a:prstGeom prst="rect">
            <a:avLst/>
          </a:prstGeom>
          <a:noFill/>
        </p:spPr>
        <p:txBody>
          <a:bodyPr wrap="square" rtlCol="0">
            <a:spAutoFit/>
          </a:bodyPr>
          <a:lstStyle/>
          <a:p>
            <a:r>
              <a:rPr lang="en-GB" dirty="0"/>
              <a:t>b</a:t>
            </a:r>
            <a:endParaRPr lang="nl-NL" dirty="0"/>
          </a:p>
        </p:txBody>
      </p:sp>
      <p:sp>
        <p:nvSpPr>
          <p:cNvPr id="36" name="TextBox 35">
            <a:extLst>
              <a:ext uri="{FF2B5EF4-FFF2-40B4-BE49-F238E27FC236}">
                <a16:creationId xmlns:a16="http://schemas.microsoft.com/office/drawing/2014/main" id="{67456576-B001-BFBB-C273-01E18B748052}"/>
              </a:ext>
            </a:extLst>
          </p:cNvPr>
          <p:cNvSpPr txBox="1"/>
          <p:nvPr/>
        </p:nvSpPr>
        <p:spPr>
          <a:xfrm>
            <a:off x="10926232" y="1150102"/>
            <a:ext cx="232119" cy="188943"/>
          </a:xfrm>
          <a:prstGeom prst="rect">
            <a:avLst/>
          </a:prstGeom>
          <a:noFill/>
        </p:spPr>
        <p:txBody>
          <a:bodyPr wrap="square" rtlCol="0">
            <a:spAutoFit/>
          </a:bodyPr>
          <a:lstStyle/>
          <a:p>
            <a:r>
              <a:rPr lang="en-GB" dirty="0"/>
              <a:t>a</a:t>
            </a:r>
            <a:endParaRPr lang="nl-NL" dirty="0"/>
          </a:p>
        </p:txBody>
      </p:sp>
    </p:spTree>
    <p:extLst>
      <p:ext uri="{BB962C8B-B14F-4D97-AF65-F5344CB8AC3E}">
        <p14:creationId xmlns:p14="http://schemas.microsoft.com/office/powerpoint/2010/main" val="318173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7926E-2051-4DA0-BC33-F2E728FAE892}"/>
              </a:ext>
            </a:extLst>
          </p:cNvPr>
          <p:cNvSpPr>
            <a:spLocks noGrp="1"/>
          </p:cNvSpPr>
          <p:nvPr>
            <p:ph type="title"/>
          </p:nvPr>
        </p:nvSpPr>
        <p:spPr/>
        <p:txBody>
          <a:bodyPr>
            <a:normAutofit/>
          </a:bodyPr>
          <a:lstStyle/>
          <a:p>
            <a:r>
              <a:rPr lang="en-US" sz="3000" dirty="0"/>
              <a:t>Subwavelength shape retrieval</a:t>
            </a:r>
            <a:endParaRPr lang="nl-NL" sz="3000" dirty="0"/>
          </a:p>
        </p:txBody>
      </p:sp>
      <p:sp>
        <p:nvSpPr>
          <p:cNvPr id="4" name="Slide Number Placeholder 3">
            <a:extLst>
              <a:ext uri="{FF2B5EF4-FFF2-40B4-BE49-F238E27FC236}">
                <a16:creationId xmlns:a16="http://schemas.microsoft.com/office/drawing/2014/main" id="{6041C021-127E-4E41-8071-CB38C37C4FF4}"/>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nl-NL" sz="1200" b="0" i="0" u="none" strike="noStrike" kern="1200" cap="none" spc="0" normalizeH="0" baseline="0" noProof="0" smtClean="0">
                <a:ln>
                  <a:noFill/>
                </a:ln>
                <a:solidFill>
                  <a:srgbClr val="A6A6A6"/>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srgbClr val="A6A6A6"/>
              </a:solidFill>
              <a:effectLst/>
              <a:uLnTx/>
              <a:uFillTx/>
              <a:latin typeface="Helvetica"/>
              <a:cs typeface="Helvetica"/>
            </a:endParaRPr>
          </a:p>
        </p:txBody>
      </p:sp>
      <mc:AlternateContent xmlns:mc="http://schemas.openxmlformats.org/markup-compatibility/2006" xmlns:a14="http://schemas.microsoft.com/office/drawing/2010/main">
        <mc:Choice Requires="a14">
          <p:sp>
            <p:nvSpPr>
              <p:cNvPr id="44" name="Tijdelijke aanduiding voor verticale tekst 10"/>
              <p:cNvSpPr txBox="1">
                <a:spLocks noGrp="1"/>
              </p:cNvSpPr>
              <p:nvPr>
                <p:ph type="body" idx="1"/>
              </p:nvPr>
            </p:nvSpPr>
            <p:spPr>
              <a:xfrm>
                <a:off x="698499" y="1591899"/>
                <a:ext cx="6954052" cy="4356465"/>
              </a:xfrm>
              <a:prstGeom prst="rect">
                <a:avLst/>
              </a:prstGeom>
            </p:spPr>
            <p:txBody>
              <a:bodyPr>
                <a:noAutofit/>
              </a:bodyPr>
              <a:lstStyle/>
              <a:p>
                <a:pPr marL="0" indent="0">
                  <a:buNone/>
                </a:pPr>
                <a:endParaRPr lang="en-GB" sz="2000" dirty="0"/>
              </a:p>
              <a:p>
                <a:r>
                  <a:rPr lang="en-GB" sz="2000" dirty="0"/>
                  <a:t>We </a:t>
                </a:r>
                <a:r>
                  <a:rPr lang="en-US" sz="2000" dirty="0"/>
                  <a:t>rotate the cubic structure across 0 to 2</a:t>
                </a:r>
                <a14:m>
                  <m:oMath xmlns:m="http://schemas.openxmlformats.org/officeDocument/2006/math">
                    <m:r>
                      <a:rPr lang="en-GB" sz="2000" b="0" i="1" smtClean="0">
                        <a:latin typeface="Cambria Math" panose="02040503050406030204" pitchFamily="18" charset="0"/>
                      </a:rPr>
                      <m:t>𝜋</m:t>
                    </m:r>
                  </m:oMath>
                </a14:m>
                <a:r>
                  <a:rPr lang="en-US" sz="2000" dirty="0"/>
                  <a:t> and correlate the far-fields with that of the nonrotated cube.</a:t>
                </a:r>
              </a:p>
              <a:p>
                <a:r>
                  <a:rPr lang="en-US" sz="2000" dirty="0"/>
                  <a:t>We observe a periodic variation dependent on the symmetry of the structure. (a cube has a rotational symmetry after every π/2 rotation and so does the curve)</a:t>
                </a:r>
              </a:p>
              <a:p>
                <a:r>
                  <a:rPr lang="en-US" sz="2000" dirty="0"/>
                  <a:t>By rotating the sample from 0 to 2</a:t>
                </a:r>
                <a14:m>
                  <m:oMath xmlns:m="http://schemas.openxmlformats.org/officeDocument/2006/math">
                    <m:r>
                      <a:rPr lang="en-GB" sz="2000" b="0" i="1" dirty="0" smtClean="0">
                        <a:latin typeface="Cambria Math" panose="02040503050406030204" pitchFamily="18" charset="0"/>
                      </a:rPr>
                      <m:t>𝜋</m:t>
                    </m:r>
                  </m:oMath>
                </a14:m>
                <a:r>
                  <a:rPr lang="en-US" sz="2000" dirty="0"/>
                  <a:t> and analyzing the period of the correlation curve we can determine whether the shape is a triangle, square, circular, pentagon, etc. </a:t>
                </a:r>
                <a:endParaRPr lang="en-GB" sz="2000" dirty="0"/>
              </a:p>
            </p:txBody>
          </p:sp>
        </mc:Choice>
        <mc:Fallback xmlns="">
          <p:sp>
            <p:nvSpPr>
              <p:cNvPr id="44" name="Tijdelijke aanduiding voor verticale tekst 10"/>
              <p:cNvSpPr txBox="1">
                <a:spLocks noGrp="1" noRot="1" noChangeAspect="1" noMove="1" noResize="1" noEditPoints="1" noAdjustHandles="1" noChangeArrowheads="1" noChangeShapeType="1" noTextEdit="1"/>
              </p:cNvSpPr>
              <p:nvPr>
                <p:ph type="body" idx="1"/>
              </p:nvPr>
            </p:nvSpPr>
            <p:spPr>
              <a:xfrm>
                <a:off x="698499" y="1591899"/>
                <a:ext cx="6954052" cy="4356465"/>
              </a:xfrm>
              <a:prstGeom prst="rect">
                <a:avLst/>
              </a:prstGeom>
              <a:blipFill>
                <a:blip r:embed="rId3"/>
                <a:stretch>
                  <a:fillRect l="-2105"/>
                </a:stretch>
              </a:blipFill>
            </p:spPr>
            <p:txBody>
              <a:bodyPr/>
              <a:lstStyle/>
              <a:p>
                <a:r>
                  <a:rPr lang="cs-CZ">
                    <a:noFill/>
                  </a:rPr>
                  <a:t> </a:t>
                </a:r>
              </a:p>
            </p:txBody>
          </p:sp>
        </mc:Fallback>
      </mc:AlternateContent>
      <p:sp>
        <p:nvSpPr>
          <p:cNvPr id="7" name="TextBox 6">
            <a:extLst>
              <a:ext uri="{FF2B5EF4-FFF2-40B4-BE49-F238E27FC236}">
                <a16:creationId xmlns:a16="http://schemas.microsoft.com/office/drawing/2014/main" id="{7D28B71B-2A9C-6B3F-724D-1285CE1B4737}"/>
              </a:ext>
            </a:extLst>
          </p:cNvPr>
          <p:cNvSpPr txBox="1"/>
          <p:nvPr/>
        </p:nvSpPr>
        <p:spPr>
          <a:xfrm>
            <a:off x="8161875" y="4639425"/>
            <a:ext cx="350166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Helvetica"/>
                <a:cs typeface="Helvetica"/>
              </a:rPr>
              <a:t>The correlation between the far-fields of different structures. This was done for TM polarized incident beam and the x-axis denotes the degree of rotation.</a:t>
            </a:r>
            <a:endParaRPr kumimoji="0" lang="nl-NL" sz="1000" b="1" i="0" u="none" strike="noStrike" kern="1200" cap="none" spc="0" normalizeH="0" baseline="0" noProof="0" dirty="0">
              <a:ln>
                <a:noFill/>
              </a:ln>
              <a:solidFill>
                <a:srgbClr val="000000"/>
              </a:solidFill>
              <a:effectLst/>
              <a:uLnTx/>
              <a:uFillTx/>
              <a:latin typeface="Helvetica"/>
              <a:cs typeface="Helvetica"/>
              <a:sym typeface="Arial"/>
            </a:endParaRPr>
          </a:p>
        </p:txBody>
      </p:sp>
      <p:sp>
        <p:nvSpPr>
          <p:cNvPr id="3" name="Tijdelijke aanduiding voor datum 3">
            <a:extLst>
              <a:ext uri="{FF2B5EF4-FFF2-40B4-BE49-F238E27FC236}">
                <a16:creationId xmlns:a16="http://schemas.microsoft.com/office/drawing/2014/main" id="{BBCBEBA0-B702-F259-95DC-6EF163D7E4D8}"/>
              </a:ext>
            </a:extLst>
          </p:cNvPr>
          <p:cNvSpPr txBox="1"/>
          <p:nvPr/>
        </p:nvSpPr>
        <p:spPr>
          <a:xfrm>
            <a:off x="9789848" y="6240205"/>
            <a:ext cx="1181101"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1200">
                <a:solidFill>
                  <a:srgbClr val="A6A6A6"/>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A6A6A6"/>
                </a:solidFill>
                <a:effectLst/>
                <a:uLnTx/>
                <a:uFillTx/>
                <a:latin typeface="Arial"/>
                <a:cs typeface="Arial"/>
                <a:sym typeface="Arial"/>
              </a:rPr>
              <a:t>18</a:t>
            </a:r>
            <a:r>
              <a:rPr kumimoji="0" sz="1200" b="0" i="0" u="none" strike="noStrike" kern="0" cap="none" spc="0" normalizeH="0" baseline="0" noProof="0" dirty="0">
                <a:ln>
                  <a:noFill/>
                </a:ln>
                <a:solidFill>
                  <a:srgbClr val="A6A6A6"/>
                </a:solidFill>
                <a:effectLst/>
                <a:uLnTx/>
                <a:uFillTx/>
                <a:latin typeface="Arial"/>
                <a:cs typeface="Arial"/>
                <a:sym typeface="Arial"/>
              </a:rPr>
              <a:t>-</a:t>
            </a:r>
            <a:r>
              <a:rPr kumimoji="0" lang="en-GB" sz="1200" b="0" i="0" u="none" strike="noStrike" kern="0" cap="none" spc="0" normalizeH="0" baseline="0" noProof="0" dirty="0">
                <a:ln>
                  <a:noFill/>
                </a:ln>
                <a:solidFill>
                  <a:srgbClr val="A6A6A6"/>
                </a:solidFill>
                <a:effectLst/>
                <a:uLnTx/>
                <a:uFillTx/>
                <a:latin typeface="Arial"/>
                <a:cs typeface="Arial"/>
                <a:sym typeface="Arial"/>
              </a:rPr>
              <a:t>01</a:t>
            </a:r>
            <a:r>
              <a:rPr kumimoji="0" sz="1200" b="0" i="0" u="none" strike="noStrike" kern="0" cap="none" spc="0" normalizeH="0" baseline="0" noProof="0" dirty="0">
                <a:ln>
                  <a:noFill/>
                </a:ln>
                <a:solidFill>
                  <a:srgbClr val="A6A6A6"/>
                </a:solidFill>
                <a:effectLst/>
                <a:uLnTx/>
                <a:uFillTx/>
                <a:latin typeface="Arial"/>
                <a:cs typeface="Arial"/>
                <a:sym typeface="Arial"/>
              </a:rPr>
              <a:t>-202</a:t>
            </a:r>
            <a:r>
              <a:rPr kumimoji="0" lang="en-GB" sz="1200" b="0" i="0" u="none" strike="noStrike" kern="0" cap="none" spc="0" normalizeH="0" baseline="0" noProof="0" dirty="0">
                <a:ln>
                  <a:noFill/>
                </a:ln>
                <a:solidFill>
                  <a:srgbClr val="A6A6A6"/>
                </a:solidFill>
                <a:effectLst/>
                <a:uLnTx/>
                <a:uFillTx/>
                <a:latin typeface="Arial"/>
                <a:cs typeface="Arial"/>
                <a:sym typeface="Arial"/>
              </a:rPr>
              <a:t>4</a:t>
            </a:r>
            <a:endParaRPr kumimoji="0" sz="1200" b="0" i="0" u="none" strike="noStrike" kern="0" cap="none" spc="0" normalizeH="0" baseline="0" noProof="0" dirty="0">
              <a:ln>
                <a:noFill/>
              </a:ln>
              <a:solidFill>
                <a:srgbClr val="A6A6A6"/>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4F042D43-46CB-8581-18E4-3B6ED0AF4C81}"/>
              </a:ext>
            </a:extLst>
          </p:cNvPr>
          <p:cNvPicPr>
            <a:picLocks noChangeAspect="1"/>
          </p:cNvPicPr>
          <p:nvPr/>
        </p:nvPicPr>
        <p:blipFill>
          <a:blip r:embed="rId4"/>
          <a:stretch>
            <a:fillRect/>
          </a:stretch>
        </p:blipFill>
        <p:spPr>
          <a:xfrm>
            <a:off x="7370281" y="1010074"/>
            <a:ext cx="4839134" cy="3629351"/>
          </a:xfrm>
          <a:prstGeom prst="rect">
            <a:avLst/>
          </a:prstGeom>
        </p:spPr>
      </p:pic>
    </p:spTree>
    <p:extLst>
      <p:ext uri="{BB962C8B-B14F-4D97-AF65-F5344CB8AC3E}">
        <p14:creationId xmlns:p14="http://schemas.microsoft.com/office/powerpoint/2010/main" val="300985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C1D2528-1F0F-852D-1521-1F4BC69B2C54}"/>
              </a:ext>
            </a:extLst>
          </p:cNvPr>
          <p:cNvSpPr txBox="1"/>
          <p:nvPr/>
        </p:nvSpPr>
        <p:spPr>
          <a:xfrm>
            <a:off x="2389066" y="566823"/>
            <a:ext cx="7974134" cy="923330"/>
          </a:xfrm>
          <a:prstGeom prst="rect">
            <a:avLst/>
          </a:prstGeom>
          <a:noFill/>
        </p:spPr>
        <p:txBody>
          <a:bodyPr wrap="square" rtlCol="0">
            <a:spAutoFit/>
          </a:bodyPr>
          <a:lstStyle/>
          <a:p>
            <a:r>
              <a:rPr lang="en-GB" dirty="0"/>
              <a:t>We fabricated samples (Si on Si) with pillars of different shapes and sizes:</a:t>
            </a:r>
          </a:p>
          <a:p>
            <a:r>
              <a:rPr lang="en-GB" dirty="0"/>
              <a:t>Circular, square, rectangles and triangular lateral shapes, fixed height</a:t>
            </a:r>
          </a:p>
          <a:p>
            <a:r>
              <a:rPr lang="en-GB" dirty="0"/>
              <a:t>Sizes range from 1 micron to 100 nm</a:t>
            </a:r>
            <a:endParaRPr lang="nl-NL" dirty="0"/>
          </a:p>
        </p:txBody>
      </p:sp>
      <p:pic>
        <p:nvPicPr>
          <p:cNvPr id="2" name="Picture 1">
            <a:extLst>
              <a:ext uri="{FF2B5EF4-FFF2-40B4-BE49-F238E27FC236}">
                <a16:creationId xmlns:a16="http://schemas.microsoft.com/office/drawing/2014/main" id="{DE4CE76B-21DF-EA3F-D12D-EECE9ABDC3EB}"/>
              </a:ext>
            </a:extLst>
          </p:cNvPr>
          <p:cNvPicPr>
            <a:picLocks noChangeAspect="1"/>
          </p:cNvPicPr>
          <p:nvPr/>
        </p:nvPicPr>
        <p:blipFill rotWithShape="1">
          <a:blip r:embed="rId2"/>
          <a:srcRect t="22177" b="20681"/>
          <a:stretch/>
        </p:blipFill>
        <p:spPr>
          <a:xfrm>
            <a:off x="3248876" y="1585685"/>
            <a:ext cx="5933585" cy="4520826"/>
          </a:xfrm>
          <a:prstGeom prst="rect">
            <a:avLst/>
          </a:prstGeom>
        </p:spPr>
      </p:pic>
    </p:spTree>
    <p:extLst>
      <p:ext uri="{BB962C8B-B14F-4D97-AF65-F5344CB8AC3E}">
        <p14:creationId xmlns:p14="http://schemas.microsoft.com/office/powerpoint/2010/main" val="2213804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968E70-AE5C-2A44-3D4D-BE10253A81E0}"/>
              </a:ext>
            </a:extLst>
          </p:cNvPr>
          <p:cNvPicPr>
            <a:picLocks noChangeAspect="1"/>
          </p:cNvPicPr>
          <p:nvPr/>
        </p:nvPicPr>
        <p:blipFill>
          <a:blip r:embed="rId2"/>
          <a:stretch>
            <a:fillRect/>
          </a:stretch>
        </p:blipFill>
        <p:spPr>
          <a:xfrm>
            <a:off x="1049065" y="674898"/>
            <a:ext cx="3557397" cy="3203963"/>
          </a:xfrm>
          <a:prstGeom prst="rect">
            <a:avLst/>
          </a:prstGeom>
        </p:spPr>
      </p:pic>
      <p:pic>
        <p:nvPicPr>
          <p:cNvPr id="9" name="Picture 8">
            <a:extLst>
              <a:ext uri="{FF2B5EF4-FFF2-40B4-BE49-F238E27FC236}">
                <a16:creationId xmlns:a16="http://schemas.microsoft.com/office/drawing/2014/main" id="{BD1FD313-A9CE-CA72-7C65-E522CEA30ABF}"/>
              </a:ext>
            </a:extLst>
          </p:cNvPr>
          <p:cNvPicPr>
            <a:picLocks noChangeAspect="1"/>
          </p:cNvPicPr>
          <p:nvPr/>
        </p:nvPicPr>
        <p:blipFill>
          <a:blip r:embed="rId3"/>
          <a:stretch>
            <a:fillRect/>
          </a:stretch>
        </p:blipFill>
        <p:spPr>
          <a:xfrm>
            <a:off x="4034303" y="685409"/>
            <a:ext cx="3551237" cy="3203963"/>
          </a:xfrm>
          <a:prstGeom prst="rect">
            <a:avLst/>
          </a:prstGeom>
        </p:spPr>
      </p:pic>
      <p:pic>
        <p:nvPicPr>
          <p:cNvPr id="11" name="Picture 10">
            <a:extLst>
              <a:ext uri="{FF2B5EF4-FFF2-40B4-BE49-F238E27FC236}">
                <a16:creationId xmlns:a16="http://schemas.microsoft.com/office/drawing/2014/main" id="{C2E00CE6-8804-B6AC-A49A-D60CEEE60054}"/>
              </a:ext>
            </a:extLst>
          </p:cNvPr>
          <p:cNvPicPr>
            <a:picLocks noChangeAspect="1"/>
          </p:cNvPicPr>
          <p:nvPr/>
        </p:nvPicPr>
        <p:blipFill>
          <a:blip r:embed="rId4"/>
          <a:stretch>
            <a:fillRect/>
          </a:stretch>
        </p:blipFill>
        <p:spPr>
          <a:xfrm>
            <a:off x="7078699" y="695920"/>
            <a:ext cx="3478911" cy="3203963"/>
          </a:xfrm>
          <a:prstGeom prst="rect">
            <a:avLst/>
          </a:prstGeom>
        </p:spPr>
      </p:pic>
      <p:sp>
        <p:nvSpPr>
          <p:cNvPr id="12" name="TextBox 11">
            <a:extLst>
              <a:ext uri="{FF2B5EF4-FFF2-40B4-BE49-F238E27FC236}">
                <a16:creationId xmlns:a16="http://schemas.microsoft.com/office/drawing/2014/main" id="{DCC693E6-AEEF-F992-CD39-BFC2CFCDD795}"/>
              </a:ext>
            </a:extLst>
          </p:cNvPr>
          <p:cNvSpPr txBox="1"/>
          <p:nvPr/>
        </p:nvSpPr>
        <p:spPr>
          <a:xfrm>
            <a:off x="1778000" y="1051119"/>
            <a:ext cx="1333500" cy="369332"/>
          </a:xfrm>
          <a:prstGeom prst="rect">
            <a:avLst/>
          </a:prstGeom>
          <a:noFill/>
        </p:spPr>
        <p:txBody>
          <a:bodyPr wrap="square" rtlCol="0">
            <a:spAutoFit/>
          </a:bodyPr>
          <a:lstStyle/>
          <a:p>
            <a:r>
              <a:rPr lang="en-GB" dirty="0"/>
              <a:t>t=0</a:t>
            </a:r>
            <a:endParaRPr lang="nl-NL" dirty="0"/>
          </a:p>
        </p:txBody>
      </p:sp>
      <p:sp>
        <p:nvSpPr>
          <p:cNvPr id="13" name="TextBox 12">
            <a:extLst>
              <a:ext uri="{FF2B5EF4-FFF2-40B4-BE49-F238E27FC236}">
                <a16:creationId xmlns:a16="http://schemas.microsoft.com/office/drawing/2014/main" id="{1F3F2342-958C-373E-84D0-37595CA3FEF9}"/>
              </a:ext>
            </a:extLst>
          </p:cNvPr>
          <p:cNvSpPr txBox="1"/>
          <p:nvPr/>
        </p:nvSpPr>
        <p:spPr>
          <a:xfrm>
            <a:off x="5798457" y="1051119"/>
            <a:ext cx="1333500" cy="369332"/>
          </a:xfrm>
          <a:prstGeom prst="rect">
            <a:avLst/>
          </a:prstGeom>
          <a:noFill/>
        </p:spPr>
        <p:txBody>
          <a:bodyPr wrap="square" rtlCol="0">
            <a:spAutoFit/>
          </a:bodyPr>
          <a:lstStyle/>
          <a:p>
            <a:r>
              <a:rPr lang="en-GB" dirty="0"/>
              <a:t>t=30</a:t>
            </a:r>
            <a:endParaRPr lang="nl-NL" dirty="0"/>
          </a:p>
        </p:txBody>
      </p:sp>
      <p:sp>
        <p:nvSpPr>
          <p:cNvPr id="14" name="TextBox 13">
            <a:extLst>
              <a:ext uri="{FF2B5EF4-FFF2-40B4-BE49-F238E27FC236}">
                <a16:creationId xmlns:a16="http://schemas.microsoft.com/office/drawing/2014/main" id="{E2737DC2-0281-C52D-1835-E3BC4D55BF2E}"/>
              </a:ext>
            </a:extLst>
          </p:cNvPr>
          <p:cNvSpPr txBox="1"/>
          <p:nvPr/>
        </p:nvSpPr>
        <p:spPr>
          <a:xfrm>
            <a:off x="9544310" y="1055004"/>
            <a:ext cx="1333500" cy="369332"/>
          </a:xfrm>
          <a:prstGeom prst="rect">
            <a:avLst/>
          </a:prstGeom>
          <a:noFill/>
        </p:spPr>
        <p:txBody>
          <a:bodyPr wrap="square" rtlCol="0">
            <a:spAutoFit/>
          </a:bodyPr>
          <a:lstStyle/>
          <a:p>
            <a:r>
              <a:rPr lang="en-GB" dirty="0"/>
              <a:t>t=60</a:t>
            </a:r>
            <a:endParaRPr lang="nl-NL" dirty="0"/>
          </a:p>
        </p:txBody>
      </p:sp>
      <p:grpSp>
        <p:nvGrpSpPr>
          <p:cNvPr id="36" name="Group 35">
            <a:extLst>
              <a:ext uri="{FF2B5EF4-FFF2-40B4-BE49-F238E27FC236}">
                <a16:creationId xmlns:a16="http://schemas.microsoft.com/office/drawing/2014/main" id="{8F018130-AD33-B08C-A3D6-029C8FB21D4E}"/>
              </a:ext>
            </a:extLst>
          </p:cNvPr>
          <p:cNvGrpSpPr/>
          <p:nvPr/>
        </p:nvGrpSpPr>
        <p:grpSpPr>
          <a:xfrm>
            <a:off x="3942085" y="-120111"/>
            <a:ext cx="553293" cy="842375"/>
            <a:chOff x="3780582" y="-222756"/>
            <a:chExt cx="830295" cy="1475411"/>
          </a:xfrm>
        </p:grpSpPr>
        <p:sp>
          <p:nvSpPr>
            <p:cNvPr id="15" name="Isosceles Triangle 14">
              <a:extLst>
                <a:ext uri="{FF2B5EF4-FFF2-40B4-BE49-F238E27FC236}">
                  <a16:creationId xmlns:a16="http://schemas.microsoft.com/office/drawing/2014/main" id="{9DC245ED-3DBD-FA3F-3820-D9DB28808E55}"/>
                </a:ext>
              </a:extLst>
            </p:cNvPr>
            <p:cNvSpPr/>
            <p:nvPr/>
          </p:nvSpPr>
          <p:spPr>
            <a:xfrm rot="10800000">
              <a:off x="3780582" y="527132"/>
              <a:ext cx="830295" cy="5588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5" name="Group 34">
              <a:extLst>
                <a:ext uri="{FF2B5EF4-FFF2-40B4-BE49-F238E27FC236}">
                  <a16:creationId xmlns:a16="http://schemas.microsoft.com/office/drawing/2014/main" id="{A985D3AD-A0BD-5278-8F81-7324387760A9}"/>
                </a:ext>
              </a:extLst>
            </p:cNvPr>
            <p:cNvGrpSpPr/>
            <p:nvPr/>
          </p:nvGrpSpPr>
          <p:grpSpPr>
            <a:xfrm rot="20202285">
              <a:off x="3895671" y="-222756"/>
              <a:ext cx="563838" cy="1475411"/>
              <a:chOff x="3941589" y="-232221"/>
              <a:chExt cx="563838" cy="1475411"/>
            </a:xfrm>
          </p:grpSpPr>
          <p:cxnSp>
            <p:nvCxnSpPr>
              <p:cNvPr id="17" name="Straight Connector 16">
                <a:extLst>
                  <a:ext uri="{FF2B5EF4-FFF2-40B4-BE49-F238E27FC236}">
                    <a16:creationId xmlns:a16="http://schemas.microsoft.com/office/drawing/2014/main" id="{ED3B7CFA-ECBB-74FA-AFC3-8F1F9E629660}"/>
                  </a:ext>
                </a:extLst>
              </p:cNvPr>
              <p:cNvCxnSpPr>
                <a:cxnSpLocks/>
              </p:cNvCxnSpPr>
              <p:nvPr/>
            </p:nvCxnSpPr>
            <p:spPr>
              <a:xfrm flipH="1">
                <a:off x="4195729" y="228746"/>
                <a:ext cx="8748" cy="101444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3F6A44B-2E7E-8ED6-11B6-B250D4FA1AC9}"/>
                  </a:ext>
                </a:extLst>
              </p:cNvPr>
              <p:cNvCxnSpPr>
                <a:cxnSpLocks/>
              </p:cNvCxnSpPr>
              <p:nvPr/>
            </p:nvCxnSpPr>
            <p:spPr>
              <a:xfrm flipH="1">
                <a:off x="3941589" y="192071"/>
                <a:ext cx="466995" cy="1051119"/>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4" name="Arc 23">
                <a:extLst>
                  <a:ext uri="{FF2B5EF4-FFF2-40B4-BE49-F238E27FC236}">
                    <a16:creationId xmlns:a16="http://schemas.microsoft.com/office/drawing/2014/main" id="{18BF3631-6889-71D5-24DE-F2E70D0C0AEA}"/>
                  </a:ext>
                </a:extLst>
              </p:cNvPr>
              <p:cNvSpPr/>
              <p:nvPr/>
            </p:nvSpPr>
            <p:spPr>
              <a:xfrm rot="21043641">
                <a:off x="4047039" y="308882"/>
                <a:ext cx="458388" cy="772677"/>
              </a:xfrm>
              <a:prstGeom prst="arc">
                <a:avLst>
                  <a:gd name="adj1" fmla="val 16200000"/>
                  <a:gd name="adj2" fmla="val 17401275"/>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25" name="TextBox 24">
                <a:extLst>
                  <a:ext uri="{FF2B5EF4-FFF2-40B4-BE49-F238E27FC236}">
                    <a16:creationId xmlns:a16="http://schemas.microsoft.com/office/drawing/2014/main" id="{29131055-C9C1-8FDC-7295-CC90993B5BCB}"/>
                  </a:ext>
                </a:extLst>
              </p:cNvPr>
              <p:cNvSpPr txBox="1"/>
              <p:nvPr/>
            </p:nvSpPr>
            <p:spPr>
              <a:xfrm rot="1397715">
                <a:off x="4191056" y="-232221"/>
                <a:ext cx="285425" cy="369331"/>
              </a:xfrm>
              <a:prstGeom prst="rect">
                <a:avLst/>
              </a:prstGeom>
              <a:noFill/>
            </p:spPr>
            <p:txBody>
              <a:bodyPr wrap="square" rtlCol="0">
                <a:spAutoFit/>
              </a:bodyPr>
              <a:lstStyle/>
              <a:p>
                <a:r>
                  <a:rPr lang="en-GB" dirty="0"/>
                  <a:t>t</a:t>
                </a:r>
                <a:endParaRPr lang="nl-NL" dirty="0"/>
              </a:p>
            </p:txBody>
          </p:sp>
        </p:grpSp>
      </p:grpSp>
      <p:pic>
        <p:nvPicPr>
          <p:cNvPr id="37" name="Picture 36">
            <a:extLst>
              <a:ext uri="{FF2B5EF4-FFF2-40B4-BE49-F238E27FC236}">
                <a16:creationId xmlns:a16="http://schemas.microsoft.com/office/drawing/2014/main" id="{B2CBD831-B6D4-B44B-4D3A-44D88A2856FC}"/>
              </a:ext>
            </a:extLst>
          </p:cNvPr>
          <p:cNvPicPr>
            <a:picLocks noChangeAspect="1"/>
          </p:cNvPicPr>
          <p:nvPr/>
        </p:nvPicPr>
        <p:blipFill rotWithShape="1">
          <a:blip r:embed="rId5"/>
          <a:srcRect l="34652" t="32182" r="44368" b="39063"/>
          <a:stretch/>
        </p:blipFill>
        <p:spPr>
          <a:xfrm flipH="1">
            <a:off x="1542801" y="3756333"/>
            <a:ext cx="2764084" cy="2623066"/>
          </a:xfrm>
          <a:prstGeom prst="rect">
            <a:avLst/>
          </a:prstGeom>
        </p:spPr>
      </p:pic>
      <p:pic>
        <p:nvPicPr>
          <p:cNvPr id="38" name="Picture 37">
            <a:extLst>
              <a:ext uri="{FF2B5EF4-FFF2-40B4-BE49-F238E27FC236}">
                <a16:creationId xmlns:a16="http://schemas.microsoft.com/office/drawing/2014/main" id="{3867BC04-9EAC-5A56-716F-DF01604C450A}"/>
              </a:ext>
            </a:extLst>
          </p:cNvPr>
          <p:cNvPicPr>
            <a:picLocks noChangeAspect="1"/>
          </p:cNvPicPr>
          <p:nvPr/>
        </p:nvPicPr>
        <p:blipFill rotWithShape="1">
          <a:blip r:embed="rId6"/>
          <a:srcRect l="34485" t="31582" r="43969" b="38925"/>
          <a:stretch/>
        </p:blipFill>
        <p:spPr>
          <a:xfrm flipH="1">
            <a:off x="4591489" y="3758083"/>
            <a:ext cx="2700633" cy="2621316"/>
          </a:xfrm>
          <a:prstGeom prst="rect">
            <a:avLst/>
          </a:prstGeom>
        </p:spPr>
      </p:pic>
      <p:pic>
        <p:nvPicPr>
          <p:cNvPr id="39" name="Picture 38">
            <a:extLst>
              <a:ext uri="{FF2B5EF4-FFF2-40B4-BE49-F238E27FC236}">
                <a16:creationId xmlns:a16="http://schemas.microsoft.com/office/drawing/2014/main" id="{FD47B869-B8C2-013A-DDA2-083927740BB4}"/>
              </a:ext>
            </a:extLst>
          </p:cNvPr>
          <p:cNvPicPr>
            <a:picLocks noChangeAspect="1"/>
          </p:cNvPicPr>
          <p:nvPr/>
        </p:nvPicPr>
        <p:blipFill rotWithShape="1">
          <a:blip r:embed="rId7"/>
          <a:srcRect l="34481" t="31023" r="43876" b="39322"/>
          <a:stretch/>
        </p:blipFill>
        <p:spPr>
          <a:xfrm flipH="1">
            <a:off x="7555888" y="3756333"/>
            <a:ext cx="2700632" cy="2632154"/>
          </a:xfrm>
          <a:prstGeom prst="rect">
            <a:avLst/>
          </a:prstGeom>
        </p:spPr>
      </p:pic>
      <p:sp>
        <p:nvSpPr>
          <p:cNvPr id="40" name="TextBox 39">
            <a:extLst>
              <a:ext uri="{FF2B5EF4-FFF2-40B4-BE49-F238E27FC236}">
                <a16:creationId xmlns:a16="http://schemas.microsoft.com/office/drawing/2014/main" id="{29E6D0FF-CBEE-5028-8E11-49E04AA42F4A}"/>
              </a:ext>
            </a:extLst>
          </p:cNvPr>
          <p:cNvSpPr txBox="1"/>
          <p:nvPr/>
        </p:nvSpPr>
        <p:spPr>
          <a:xfrm>
            <a:off x="80739" y="4894046"/>
            <a:ext cx="904875" cy="338554"/>
          </a:xfrm>
          <a:prstGeom prst="rect">
            <a:avLst/>
          </a:prstGeom>
          <a:noFill/>
        </p:spPr>
        <p:txBody>
          <a:bodyPr wrap="square" rtlCol="0">
            <a:spAutoFit/>
          </a:bodyPr>
          <a:lstStyle/>
          <a:p>
            <a:r>
              <a:rPr lang="en-GB" sz="1600" dirty="0"/>
              <a:t>0.55NA</a:t>
            </a:r>
            <a:endParaRPr lang="nl-NL" sz="1600" dirty="0"/>
          </a:p>
        </p:txBody>
      </p:sp>
      <p:sp>
        <p:nvSpPr>
          <p:cNvPr id="41" name="TextBox 40">
            <a:extLst>
              <a:ext uri="{FF2B5EF4-FFF2-40B4-BE49-F238E27FC236}">
                <a16:creationId xmlns:a16="http://schemas.microsoft.com/office/drawing/2014/main" id="{41DFB76F-FF1F-3E0C-A50F-8F7035101E17}"/>
              </a:ext>
            </a:extLst>
          </p:cNvPr>
          <p:cNvSpPr txBox="1"/>
          <p:nvPr/>
        </p:nvSpPr>
        <p:spPr>
          <a:xfrm>
            <a:off x="73214" y="2005773"/>
            <a:ext cx="904875" cy="338554"/>
          </a:xfrm>
          <a:prstGeom prst="rect">
            <a:avLst/>
          </a:prstGeom>
          <a:noFill/>
        </p:spPr>
        <p:txBody>
          <a:bodyPr wrap="square" rtlCol="0">
            <a:spAutoFit/>
          </a:bodyPr>
          <a:lstStyle/>
          <a:p>
            <a:r>
              <a:rPr lang="en-GB" sz="1600" dirty="0"/>
              <a:t>0.9NA</a:t>
            </a:r>
            <a:endParaRPr lang="nl-NL" sz="1600" dirty="0"/>
          </a:p>
        </p:txBody>
      </p:sp>
      <p:sp>
        <p:nvSpPr>
          <p:cNvPr id="2" name="TextBox 1">
            <a:extLst>
              <a:ext uri="{FF2B5EF4-FFF2-40B4-BE49-F238E27FC236}">
                <a16:creationId xmlns:a16="http://schemas.microsoft.com/office/drawing/2014/main" id="{4893D2DE-753D-3ED7-D967-E4FBCB21FE6F}"/>
              </a:ext>
            </a:extLst>
          </p:cNvPr>
          <p:cNvSpPr txBox="1"/>
          <p:nvPr/>
        </p:nvSpPr>
        <p:spPr>
          <a:xfrm>
            <a:off x="5314981" y="257745"/>
            <a:ext cx="404213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Arial"/>
                <a:ea typeface="Arial"/>
                <a:cs typeface="Arial"/>
                <a:sym typeface="Arial"/>
              </a:rPr>
              <a:t>Preliminary results: triangular structure</a:t>
            </a: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6304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C15B79-F4B3-8E08-EBBF-AD8B4DAAB99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214ACF-942E-1FCA-D78B-82377FF5BA05}"/>
              </a:ext>
            </a:extLst>
          </p:cNvPr>
          <p:cNvPicPr>
            <a:picLocks noChangeAspect="1"/>
          </p:cNvPicPr>
          <p:nvPr/>
        </p:nvPicPr>
        <p:blipFill>
          <a:blip r:embed="rId2"/>
          <a:stretch>
            <a:fillRect/>
          </a:stretch>
        </p:blipFill>
        <p:spPr>
          <a:xfrm>
            <a:off x="2661745" y="1321018"/>
            <a:ext cx="6702972" cy="5027229"/>
          </a:xfrm>
          <a:prstGeom prst="rect">
            <a:avLst/>
          </a:prstGeom>
        </p:spPr>
      </p:pic>
      <p:sp>
        <p:nvSpPr>
          <p:cNvPr id="2" name="TextBox 1">
            <a:extLst>
              <a:ext uri="{FF2B5EF4-FFF2-40B4-BE49-F238E27FC236}">
                <a16:creationId xmlns:a16="http://schemas.microsoft.com/office/drawing/2014/main" id="{70E9C2FD-2F18-E4F7-0A84-28C581B03035}"/>
              </a:ext>
            </a:extLst>
          </p:cNvPr>
          <p:cNvSpPr txBox="1"/>
          <p:nvPr/>
        </p:nvSpPr>
        <p:spPr>
          <a:xfrm>
            <a:off x="9070429" y="4898149"/>
            <a:ext cx="2438400" cy="923330"/>
          </a:xfrm>
          <a:prstGeom prst="rect">
            <a:avLst/>
          </a:prstGeom>
          <a:noFill/>
        </p:spPr>
        <p:txBody>
          <a:bodyPr wrap="square" rtlCol="0">
            <a:spAutoFit/>
          </a:bodyPr>
          <a:lstStyle/>
          <a:p>
            <a:r>
              <a:rPr lang="en-GB" dirty="0"/>
              <a:t>Corr2(t0,t0)=1 </a:t>
            </a:r>
          </a:p>
          <a:p>
            <a:r>
              <a:rPr lang="en-GB" dirty="0"/>
              <a:t>Corr2(t0,t30)=0.8038</a:t>
            </a:r>
          </a:p>
          <a:p>
            <a:r>
              <a:rPr lang="en-GB" dirty="0"/>
              <a:t>Corr2(t0,t60)=0.6881</a:t>
            </a:r>
          </a:p>
        </p:txBody>
      </p:sp>
      <p:sp>
        <p:nvSpPr>
          <p:cNvPr id="3" name="TextBox 2">
            <a:extLst>
              <a:ext uri="{FF2B5EF4-FFF2-40B4-BE49-F238E27FC236}">
                <a16:creationId xmlns:a16="http://schemas.microsoft.com/office/drawing/2014/main" id="{989E1DBC-EDF7-6615-8243-12C0F02F33BF}"/>
              </a:ext>
            </a:extLst>
          </p:cNvPr>
          <p:cNvSpPr txBox="1"/>
          <p:nvPr/>
        </p:nvSpPr>
        <p:spPr>
          <a:xfrm>
            <a:off x="3647090" y="714703"/>
            <a:ext cx="46961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Arial"/>
                <a:ea typeface="Arial"/>
                <a:cs typeface="Arial"/>
                <a:sym typeface="Arial"/>
              </a:rPr>
              <a:t>Correlation as a function of the rotation angle</a:t>
            </a:r>
            <a:endParaRPr kumimoji="0" lang="nl-NL"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730931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9420-D852-EBD8-4533-E9187E085678}"/>
              </a:ext>
            </a:extLst>
          </p:cNvPr>
          <p:cNvSpPr>
            <a:spLocks noGrp="1"/>
          </p:cNvSpPr>
          <p:nvPr>
            <p:ph type="title"/>
          </p:nvPr>
        </p:nvSpPr>
        <p:spPr/>
        <p:txBody>
          <a:bodyPr>
            <a:normAutofit fontScale="90000"/>
          </a:bodyPr>
          <a:lstStyle/>
          <a:p>
            <a:r>
              <a:rPr lang="en-GB" dirty="0"/>
              <a:t>Activities TU Delft WP3</a:t>
            </a:r>
            <a:endParaRPr lang="nl-NL" dirty="0"/>
          </a:p>
        </p:txBody>
      </p:sp>
      <p:sp>
        <p:nvSpPr>
          <p:cNvPr id="3" name="Text Placeholder 2">
            <a:extLst>
              <a:ext uri="{FF2B5EF4-FFF2-40B4-BE49-F238E27FC236}">
                <a16:creationId xmlns:a16="http://schemas.microsoft.com/office/drawing/2014/main" id="{23D887FC-C090-0319-DB93-C6405D71FA51}"/>
              </a:ext>
            </a:extLst>
          </p:cNvPr>
          <p:cNvSpPr>
            <a:spLocks noGrp="1"/>
          </p:cNvSpPr>
          <p:nvPr>
            <p:ph type="body" idx="1"/>
          </p:nvPr>
        </p:nvSpPr>
        <p:spPr>
          <a:xfrm>
            <a:off x="709250" y="1392204"/>
            <a:ext cx="11241012" cy="4356464"/>
          </a:xfrm>
        </p:spPr>
        <p:txBody>
          <a:bodyPr>
            <a:normAutofit/>
          </a:bodyPr>
          <a:lstStyle/>
          <a:p>
            <a:pPr marL="0" indent="0">
              <a:buNone/>
            </a:pPr>
            <a:endParaRPr lang="en-GB" sz="3200" dirty="0"/>
          </a:p>
          <a:p>
            <a:pPr marL="0" indent="0">
              <a:buNone/>
            </a:pPr>
            <a:r>
              <a:rPr lang="nl-NL" sz="3200" dirty="0" err="1"/>
              <a:t>Simulation</a:t>
            </a:r>
            <a:r>
              <a:rPr lang="nl-NL" sz="3200" dirty="0"/>
              <a:t> </a:t>
            </a:r>
            <a:r>
              <a:rPr lang="nl-NL" sz="3200" dirty="0" err="1"/>
              <a:t>work</a:t>
            </a:r>
            <a:r>
              <a:rPr lang="nl-NL" sz="3200" dirty="0"/>
              <a:t> has been </a:t>
            </a:r>
            <a:r>
              <a:rPr lang="nl-NL" sz="3200" dirty="0" err="1"/>
              <a:t>presented</a:t>
            </a:r>
            <a:r>
              <a:rPr lang="nl-NL" sz="3200" dirty="0"/>
              <a:t> in 2 conferences:</a:t>
            </a:r>
          </a:p>
          <a:p>
            <a:r>
              <a:rPr lang="nl-NL" sz="3200" dirty="0"/>
              <a:t>NWO Physics in Veldhoven, The Netherlands (</a:t>
            </a:r>
            <a:r>
              <a:rPr lang="nl-NL" sz="3200" dirty="0" err="1"/>
              <a:t>national</a:t>
            </a:r>
            <a:r>
              <a:rPr lang="nl-NL" sz="3200" dirty="0"/>
              <a:t>)</a:t>
            </a:r>
          </a:p>
          <a:p>
            <a:r>
              <a:rPr lang="nl-NL" sz="3200" dirty="0"/>
              <a:t>Nanolight 2024 in Spain</a:t>
            </a:r>
          </a:p>
          <a:p>
            <a:endParaRPr lang="nl-NL" sz="3200" dirty="0"/>
          </a:p>
          <a:p>
            <a:pPr marL="0" indent="0">
              <a:buNone/>
            </a:pPr>
            <a:r>
              <a:rPr lang="nl-NL" sz="3200" dirty="0"/>
              <a:t>We had </a:t>
            </a:r>
            <a:r>
              <a:rPr lang="nl-NL" sz="3200" dirty="0" err="1"/>
              <a:t>interactions</a:t>
            </a:r>
            <a:r>
              <a:rPr lang="nl-NL" sz="3200" dirty="0"/>
              <a:t> </a:t>
            </a:r>
            <a:r>
              <a:rPr lang="nl-NL" sz="3200" dirty="0" err="1"/>
              <a:t>with</a:t>
            </a:r>
            <a:r>
              <a:rPr lang="nl-NL" sz="3200" dirty="0"/>
              <a:t> CMI </a:t>
            </a:r>
            <a:r>
              <a:rPr lang="nl-NL" sz="3200" dirty="0" err="1"/>
              <a:t>to</a:t>
            </a:r>
            <a:r>
              <a:rPr lang="nl-NL" sz="3200" dirty="0"/>
              <a:t> check </a:t>
            </a:r>
            <a:r>
              <a:rPr lang="nl-NL" sz="3200" dirty="0" err="1"/>
              <a:t>the</a:t>
            </a:r>
            <a:r>
              <a:rPr lang="nl-NL" sz="3200" dirty="0"/>
              <a:t> FDTD </a:t>
            </a:r>
            <a:r>
              <a:rPr lang="nl-NL" sz="3200" dirty="0" err="1"/>
              <a:t>modelling</a:t>
            </a:r>
            <a:r>
              <a:rPr lang="nl-NL" sz="3200" dirty="0"/>
              <a:t> of </a:t>
            </a:r>
            <a:r>
              <a:rPr lang="nl-NL" sz="3200" dirty="0" err="1"/>
              <a:t>the</a:t>
            </a:r>
            <a:r>
              <a:rPr lang="nl-NL" sz="3200" dirty="0"/>
              <a:t> </a:t>
            </a:r>
            <a:r>
              <a:rPr lang="nl-NL" sz="3200" dirty="0" err="1"/>
              <a:t>interaction</a:t>
            </a:r>
            <a:r>
              <a:rPr lang="nl-NL" sz="3200" dirty="0"/>
              <a:t> of </a:t>
            </a:r>
            <a:r>
              <a:rPr lang="nl-NL" sz="3200" dirty="0" err="1"/>
              <a:t>the</a:t>
            </a:r>
            <a:r>
              <a:rPr lang="nl-NL" sz="3200" dirty="0"/>
              <a:t> </a:t>
            </a:r>
            <a:r>
              <a:rPr lang="nl-NL" sz="3200" dirty="0" err="1"/>
              <a:t>focussed</a:t>
            </a:r>
            <a:r>
              <a:rPr lang="nl-NL" sz="3200" dirty="0"/>
              <a:t> field </a:t>
            </a:r>
            <a:r>
              <a:rPr lang="nl-NL" sz="3200" dirty="0" err="1"/>
              <a:t>with</a:t>
            </a:r>
            <a:r>
              <a:rPr lang="nl-NL" sz="3200" dirty="0"/>
              <a:t> </a:t>
            </a:r>
            <a:r>
              <a:rPr lang="nl-NL" sz="3200" dirty="0" err="1"/>
              <a:t>the</a:t>
            </a:r>
            <a:r>
              <a:rPr lang="nl-NL" sz="3200" dirty="0"/>
              <a:t> </a:t>
            </a:r>
            <a:r>
              <a:rPr lang="nl-NL" sz="3200" dirty="0" err="1"/>
              <a:t>nanostructure</a:t>
            </a:r>
            <a:r>
              <a:rPr lang="nl-NL" sz="3200" dirty="0"/>
              <a:t> </a:t>
            </a:r>
          </a:p>
          <a:p>
            <a:endParaRPr lang="en-GB" sz="3200" dirty="0"/>
          </a:p>
        </p:txBody>
      </p:sp>
    </p:spTree>
    <p:extLst>
      <p:ext uri="{BB962C8B-B14F-4D97-AF65-F5344CB8AC3E}">
        <p14:creationId xmlns:p14="http://schemas.microsoft.com/office/powerpoint/2010/main" val="16176976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22" name="CustomShape 1"/>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Tasks 3.2 and 3.3: Numerical modelling and hybrid metrology</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23" name="CustomShape 2"/>
          <p:cNvSpPr/>
          <p:nvPr/>
        </p:nvSpPr>
        <p:spPr>
          <a:xfrm>
            <a:off x="274320" y="1005840"/>
            <a:ext cx="11424960" cy="393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1" strike="noStrike" spc="-1">
                <a:solidFill>
                  <a:srgbClr val="000000"/>
                </a:solidFill>
                <a:latin typeface="Calibri"/>
                <a:ea typeface="DejaVu Sans"/>
              </a:rPr>
              <a:t>Task 3.2: Numerical modelling for data interpretation across different length-scales</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Aim is to develop numerical models to address specific problems in wafer scale inhomogeneities measurements using different techniques:</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optical models for local scattering and its far-field signatures (TU Delft, NPL)</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tip-sample interaction in near-field optical spectroscopy (PTB, CMI, NPL)</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density of SiC/SiO2 interface defects in near-field and far field optical methods (BAM, PTB, NPL, TUBITAK)</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Activities were mostly presented on M27 meeting.</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pic>
        <p:nvPicPr>
          <p:cNvPr id="224" name="Obrázek 223"/>
          <p:cNvPicPr/>
          <p:nvPr/>
        </p:nvPicPr>
        <p:blipFill>
          <a:blip r:embed="rId4"/>
          <a:stretch/>
        </p:blipFill>
        <p:spPr>
          <a:xfrm>
            <a:off x="3984480" y="3320640"/>
            <a:ext cx="7827840" cy="35330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25" name="CustomShape 1"/>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Tasks 3.2 and 3.3: Numerical modelling and hybrid metrology</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26" name="CustomShape 2"/>
          <p:cNvSpPr/>
          <p:nvPr/>
        </p:nvSpPr>
        <p:spPr>
          <a:xfrm>
            <a:off x="274320" y="1005840"/>
            <a:ext cx="11424960" cy="447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1" strike="noStrike" spc="-1">
                <a:solidFill>
                  <a:srgbClr val="000000"/>
                </a:solidFill>
                <a:latin typeface="Arial"/>
                <a:ea typeface="DejaVu Sans"/>
              </a:rPr>
              <a:t>Task 3.3: Hybrid metrology methodologies to evaluate material quality parameters</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Aim is to use hybrid metrology approach to evaluate data from WP1 and WP2, combining methods using different principles and different spatial resolutions:</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a:t>
            </a:r>
            <a:r>
              <a:rPr lang="en-US" sz="1800" b="1" strike="noStrike" spc="-1">
                <a:solidFill>
                  <a:srgbClr val="000000"/>
                </a:solidFill>
                <a:latin typeface="Calibri"/>
                <a:ea typeface="DejaVu Sans"/>
              </a:rPr>
              <a:t>comparing near-field and far-field scattering</a:t>
            </a:r>
            <a:r>
              <a:rPr lang="en-US" sz="1800" b="0" strike="noStrike" spc="-1">
                <a:solidFill>
                  <a:srgbClr val="000000"/>
                </a:solidFill>
                <a:latin typeface="Calibri"/>
                <a:ea typeface="DejaVu Sans"/>
              </a:rPr>
              <a:t> data to detect defects on known samples (NPL, TU Delft, PTB, Aixtron),</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a:t>
            </a:r>
            <a:r>
              <a:rPr lang="en-US" sz="1800" b="1" strike="noStrike" spc="-1">
                <a:solidFill>
                  <a:srgbClr val="000000"/>
                </a:solidFill>
                <a:latin typeface="Calibri"/>
                <a:ea typeface="DejaVu Sans"/>
              </a:rPr>
              <a:t>combining scatterometry, ellipsometry and PL mapping</a:t>
            </a:r>
            <a:r>
              <a:rPr lang="en-US" sz="1800" b="0" strike="noStrike" spc="-1">
                <a:solidFill>
                  <a:srgbClr val="000000"/>
                </a:solidFill>
                <a:latin typeface="Calibri"/>
                <a:ea typeface="DejaVu Sans"/>
              </a:rPr>
              <a:t> to characterize wafer-scale defects (PTB, TU Delft, NPL, BAM, TUBITAK, CMI),</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a:t>
            </a:r>
            <a:r>
              <a:rPr lang="en-US" sz="1800" b="1" strike="noStrike" spc="-1">
                <a:solidFill>
                  <a:srgbClr val="000000"/>
                </a:solidFill>
                <a:latin typeface="Calibri"/>
                <a:ea typeface="DejaVu Sans"/>
              </a:rPr>
              <a:t>comparing TERS and ellipsometry</a:t>
            </a:r>
            <a:r>
              <a:rPr lang="en-US" sz="1800" b="0" strike="noStrike" spc="-1">
                <a:solidFill>
                  <a:srgbClr val="000000"/>
                </a:solidFill>
                <a:latin typeface="Calibri"/>
                <a:ea typeface="DejaVu Sans"/>
              </a:rPr>
              <a:t> on defects on SiC samples with different oxide layers (BAM, PTB, NPL, TU Wien),</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a:t>
            </a:r>
            <a:r>
              <a:rPr lang="en-US" sz="1800" b="1" strike="noStrike" spc="-1">
                <a:solidFill>
                  <a:srgbClr val="000000"/>
                </a:solidFill>
                <a:latin typeface="Calibri"/>
                <a:ea typeface="DejaVu Sans"/>
              </a:rPr>
              <a:t>combining data from</a:t>
            </a:r>
            <a:r>
              <a:rPr lang="en-US" sz="1800" b="0" strike="noStrike" spc="-1">
                <a:solidFill>
                  <a:srgbClr val="000000"/>
                </a:solidFill>
                <a:latin typeface="Calibri"/>
                <a:ea typeface="DejaVu Sans"/>
              </a:rPr>
              <a:t> </a:t>
            </a:r>
            <a:r>
              <a:rPr lang="en-US" sz="1800" b="1" strike="noStrike" spc="-1">
                <a:solidFill>
                  <a:srgbClr val="000000"/>
                </a:solidFill>
                <a:latin typeface="Calibri"/>
                <a:ea typeface="DejaVu Sans"/>
              </a:rPr>
              <a:t>KPFM and cathodoluminescence</a:t>
            </a:r>
            <a:r>
              <a:rPr lang="en-US" sz="1800" b="0" strike="noStrike" spc="-1">
                <a:solidFill>
                  <a:srgbClr val="000000"/>
                </a:solidFill>
                <a:latin typeface="Calibri"/>
                <a:ea typeface="DejaVu Sans"/>
              </a:rPr>
              <a:t> (CEA, NPL, CMI),</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a:t>
            </a:r>
            <a:r>
              <a:rPr lang="en-US" sz="1800" b="1" strike="noStrike" spc="-1">
                <a:solidFill>
                  <a:srgbClr val="000000"/>
                </a:solidFill>
                <a:latin typeface="Calibri"/>
                <a:ea typeface="DejaVu Sans"/>
              </a:rPr>
              <a:t>combining PL mapping and SPM</a:t>
            </a:r>
            <a:r>
              <a:rPr lang="en-US" sz="1800" b="0" strike="noStrike" spc="-1">
                <a:solidFill>
                  <a:srgbClr val="000000"/>
                </a:solidFill>
                <a:latin typeface="Calibri"/>
                <a:ea typeface="DejaVu Sans"/>
              </a:rPr>
              <a:t> for sub-surface defect density measurements (PTB, NPL, CMI),</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 determining uncertainties for the above data fusion methods.</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27" name="CustomShape 15"/>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Tasks 3.2 and 3.3: Numerical modelling and hybrid metrology</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pic>
        <p:nvPicPr>
          <p:cNvPr id="228" name="Obrázek 227"/>
          <p:cNvPicPr/>
          <p:nvPr/>
        </p:nvPicPr>
        <p:blipFill>
          <a:blip r:embed="rId4"/>
          <a:stretch/>
        </p:blipFill>
        <p:spPr>
          <a:xfrm>
            <a:off x="4980240" y="903240"/>
            <a:ext cx="6492240" cy="6042960"/>
          </a:xfrm>
          <a:prstGeom prst="rect">
            <a:avLst/>
          </a:prstGeom>
          <a:ln w="0">
            <a:noFill/>
          </a:ln>
        </p:spPr>
      </p:pic>
      <p:sp>
        <p:nvSpPr>
          <p:cNvPr id="229" name="CustomShape 16"/>
          <p:cNvSpPr/>
          <p:nvPr/>
        </p:nvSpPr>
        <p:spPr>
          <a:xfrm>
            <a:off x="274320" y="1005840"/>
            <a:ext cx="447732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Calibri"/>
                <a:ea typeface="DejaVu Sans"/>
              </a:rPr>
              <a:t>Initial measurements on the same samples were performed, can we get some conclusions?</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Do we need more detailed protocol for measurements, to make them comparable?</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Calibri"/>
                <a:ea typeface="DejaVu Sans"/>
              </a:rPr>
              <a:t>A plan how to further circulate samples and how to evaluate the data?</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30" name="CustomShape 9"/>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Compressed sensing routines for Gwyddion</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31" name="CustomShape 10"/>
          <p:cNvSpPr/>
          <p:nvPr/>
        </p:nvSpPr>
        <p:spPr>
          <a:xfrm>
            <a:off x="274320" y="1005840"/>
            <a:ext cx="11611440" cy="393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A3.1.3: CMI, with support from NPL and PTB will create a subset of the compressed sensing</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data processing techniques developed in A3.1.2 suitable for SPM method and will</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implement it into open source software Gwyddion.</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nSpc>
                <a:spcPct val="100000"/>
              </a:lnSpc>
            </a:pPr>
            <a:r>
              <a:rPr lang="en-GB" sz="1800" b="0" strike="noStrike" spc="-1">
                <a:solidFill>
                  <a:srgbClr val="000000"/>
                </a:solidFill>
                <a:latin typeface="Calibri"/>
                <a:ea typeface="Calibri"/>
              </a:rPr>
              <a:t>CMI custom software tool for GP prediction:</a:t>
            </a:r>
            <a:endParaRPr lang="en-US" sz="18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800" b="0" strike="noStrike" spc="-1">
                <a:solidFill>
                  <a:srgbClr val="000000"/>
                </a:solidFill>
                <a:latin typeface="Calibri"/>
                <a:ea typeface="Calibri"/>
              </a:rPr>
              <a:t>Can be considered a form of supervised machine learning, can handle data of arbitrary dimension (2D in our case of image data)</a:t>
            </a:r>
            <a:endParaRPr lang="en-US" sz="18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800" b="0" strike="noStrike" spc="-1">
                <a:solidFill>
                  <a:srgbClr val="000000"/>
                </a:solidFill>
                <a:latin typeface="Calibri"/>
                <a:ea typeface="Calibri"/>
              </a:rPr>
              <a:t>Assuming both inputs and outputs normally distributed, allow straightforward and understandable computer implementation using just basic computing libraries (linear algebra, minimization)</a:t>
            </a:r>
            <a:endParaRPr lang="en-US" sz="18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800" b="0" strike="noStrike" spc="-1">
                <a:solidFill>
                  <a:srgbClr val="000000"/>
                </a:solidFill>
                <a:latin typeface="Calibri"/>
                <a:ea typeface="Calibri"/>
              </a:rPr>
              <a:t>After training can predict mean value (not used with our method) as well as variance/uncertainty thereof (base for our method)</a:t>
            </a: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a:p>
            <a:pPr algn="just">
              <a:lnSpc>
                <a:spcPct val="100000"/>
              </a:lnSpc>
            </a:pPr>
            <a:endParaRPr lang="en-US" sz="1800" b="0" strike="noStrike" spc="-1">
              <a:solidFill>
                <a:srgbClr val="000000"/>
              </a:solidFill>
              <a:latin typeface="Arial"/>
            </a:endParaRPr>
          </a:p>
        </p:txBody>
      </p:sp>
      <p:pic>
        <p:nvPicPr>
          <p:cNvPr id="232" name="Obrázek 231"/>
          <p:cNvPicPr/>
          <p:nvPr/>
        </p:nvPicPr>
        <p:blipFill>
          <a:blip r:embed="rId4"/>
          <a:stretch/>
        </p:blipFill>
        <p:spPr>
          <a:xfrm>
            <a:off x="2309400" y="4343400"/>
            <a:ext cx="1827360" cy="1827360"/>
          </a:xfrm>
          <a:prstGeom prst="rect">
            <a:avLst/>
          </a:prstGeom>
          <a:ln w="0">
            <a:solidFill>
              <a:srgbClr val="3465A4"/>
            </a:solidFill>
          </a:ln>
        </p:spPr>
      </p:pic>
      <p:pic>
        <p:nvPicPr>
          <p:cNvPr id="233" name="Obrázek 232"/>
          <p:cNvPicPr/>
          <p:nvPr/>
        </p:nvPicPr>
        <p:blipFill>
          <a:blip r:embed="rId5"/>
          <a:stretch/>
        </p:blipFill>
        <p:spPr>
          <a:xfrm>
            <a:off x="6739200" y="4343400"/>
            <a:ext cx="1827360" cy="1827360"/>
          </a:xfrm>
          <a:prstGeom prst="rect">
            <a:avLst/>
          </a:prstGeom>
          <a:ln w="0">
            <a:solidFill>
              <a:srgbClr val="3465A4"/>
            </a:solidFill>
          </a:ln>
        </p:spPr>
      </p:pic>
      <p:pic>
        <p:nvPicPr>
          <p:cNvPr id="234" name="Obrázek 233"/>
          <p:cNvPicPr/>
          <p:nvPr/>
        </p:nvPicPr>
        <p:blipFill>
          <a:blip r:embed="rId6"/>
          <a:stretch/>
        </p:blipFill>
        <p:spPr>
          <a:xfrm>
            <a:off x="9698400" y="4343400"/>
            <a:ext cx="1827360" cy="1827360"/>
          </a:xfrm>
          <a:prstGeom prst="rect">
            <a:avLst/>
          </a:prstGeom>
          <a:ln w="0">
            <a:solidFill>
              <a:srgbClr val="3465A4"/>
            </a:solidFill>
          </a:ln>
        </p:spPr>
      </p:pic>
      <p:pic>
        <p:nvPicPr>
          <p:cNvPr id="235" name="Obrázek 234"/>
          <p:cNvPicPr/>
          <p:nvPr/>
        </p:nvPicPr>
        <p:blipFill>
          <a:blip r:embed="rId7"/>
          <a:stretch/>
        </p:blipFill>
        <p:spPr>
          <a:xfrm>
            <a:off x="372600" y="4343400"/>
            <a:ext cx="1827360" cy="1827360"/>
          </a:xfrm>
          <a:prstGeom prst="rect">
            <a:avLst/>
          </a:prstGeom>
          <a:ln w="0">
            <a:solidFill>
              <a:srgbClr val="3465A4"/>
            </a:solidFill>
          </a:ln>
        </p:spPr>
      </p:pic>
      <p:pic>
        <p:nvPicPr>
          <p:cNvPr id="236" name="Obrázek 235"/>
          <p:cNvPicPr/>
          <p:nvPr/>
        </p:nvPicPr>
        <p:blipFill>
          <a:blip r:embed="rId8"/>
          <a:stretch/>
        </p:blipFill>
        <p:spPr>
          <a:xfrm>
            <a:off x="4764600" y="4343400"/>
            <a:ext cx="1827360" cy="1827360"/>
          </a:xfrm>
          <a:prstGeom prst="rect">
            <a:avLst/>
          </a:prstGeom>
          <a:ln w="0">
            <a:solidFill>
              <a:srgbClr val="3465A4"/>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37" name="CustomShape 36"/>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Compressed sensing routines for Gwyddion</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pic>
        <p:nvPicPr>
          <p:cNvPr id="238" name="Obrázek 237"/>
          <p:cNvPicPr/>
          <p:nvPr/>
        </p:nvPicPr>
        <p:blipFill>
          <a:blip r:embed="rId4"/>
          <a:stretch/>
        </p:blipFill>
        <p:spPr>
          <a:xfrm>
            <a:off x="2309400" y="4343400"/>
            <a:ext cx="1827360" cy="1827360"/>
          </a:xfrm>
          <a:prstGeom prst="rect">
            <a:avLst/>
          </a:prstGeom>
          <a:ln w="0">
            <a:solidFill>
              <a:srgbClr val="3465A4"/>
            </a:solidFill>
          </a:ln>
        </p:spPr>
      </p:pic>
      <p:pic>
        <p:nvPicPr>
          <p:cNvPr id="239" name="Obrázek 238"/>
          <p:cNvPicPr/>
          <p:nvPr/>
        </p:nvPicPr>
        <p:blipFill>
          <a:blip r:embed="rId5"/>
          <a:stretch/>
        </p:blipFill>
        <p:spPr>
          <a:xfrm>
            <a:off x="6739200" y="4343400"/>
            <a:ext cx="1827360" cy="1827360"/>
          </a:xfrm>
          <a:prstGeom prst="rect">
            <a:avLst/>
          </a:prstGeom>
          <a:ln w="0">
            <a:solidFill>
              <a:srgbClr val="3465A4"/>
            </a:solidFill>
          </a:ln>
        </p:spPr>
      </p:pic>
      <p:pic>
        <p:nvPicPr>
          <p:cNvPr id="240" name="Obrázek 239"/>
          <p:cNvPicPr/>
          <p:nvPr/>
        </p:nvPicPr>
        <p:blipFill>
          <a:blip r:embed="rId6"/>
          <a:stretch/>
        </p:blipFill>
        <p:spPr>
          <a:xfrm>
            <a:off x="9698400" y="4343400"/>
            <a:ext cx="1827360" cy="1827360"/>
          </a:xfrm>
          <a:prstGeom prst="rect">
            <a:avLst/>
          </a:prstGeom>
          <a:ln w="0">
            <a:solidFill>
              <a:srgbClr val="3465A4"/>
            </a:solidFill>
          </a:ln>
        </p:spPr>
      </p:pic>
      <p:pic>
        <p:nvPicPr>
          <p:cNvPr id="241" name="Obrázek 240"/>
          <p:cNvPicPr/>
          <p:nvPr/>
        </p:nvPicPr>
        <p:blipFill>
          <a:blip r:embed="rId7"/>
          <a:stretch/>
        </p:blipFill>
        <p:spPr>
          <a:xfrm>
            <a:off x="372600" y="4343400"/>
            <a:ext cx="1827360" cy="1827360"/>
          </a:xfrm>
          <a:prstGeom prst="rect">
            <a:avLst/>
          </a:prstGeom>
          <a:ln w="0">
            <a:solidFill>
              <a:srgbClr val="3465A4"/>
            </a:solidFill>
          </a:ln>
        </p:spPr>
      </p:pic>
      <p:pic>
        <p:nvPicPr>
          <p:cNvPr id="242" name="Obrázek 241"/>
          <p:cNvPicPr/>
          <p:nvPr/>
        </p:nvPicPr>
        <p:blipFill>
          <a:blip r:embed="rId8"/>
          <a:stretch/>
        </p:blipFill>
        <p:spPr>
          <a:xfrm>
            <a:off x="4764600" y="4343400"/>
            <a:ext cx="1827360" cy="1827360"/>
          </a:xfrm>
          <a:prstGeom prst="rect">
            <a:avLst/>
          </a:prstGeom>
          <a:ln w="0">
            <a:solidFill>
              <a:srgbClr val="3465A4"/>
            </a:solidFill>
          </a:ln>
        </p:spPr>
      </p:pic>
      <p:sp>
        <p:nvSpPr>
          <p:cNvPr id="243" name="TextovéPole 242"/>
          <p:cNvSpPr txBox="1"/>
          <p:nvPr/>
        </p:nvSpPr>
        <p:spPr>
          <a:xfrm>
            <a:off x="300600" y="986400"/>
            <a:ext cx="12337560" cy="3536280"/>
          </a:xfrm>
          <a:prstGeom prst="rect">
            <a:avLst/>
          </a:prstGeom>
          <a:noFill/>
          <a:ln w="0">
            <a:noFill/>
          </a:ln>
        </p:spPr>
        <p:txBody>
          <a:bodyPr lIns="90000" tIns="45000" rIns="90000" bIns="45000" anchor="t">
            <a:noAutofit/>
          </a:bodyPr>
          <a:lstStyle/>
          <a:p>
            <a:pPr>
              <a:lnSpc>
                <a:spcPct val="100000"/>
              </a:lnSpc>
            </a:pPr>
            <a:r>
              <a:rPr lang="en-GB" sz="1800" b="0" strike="noStrike" spc="-1">
                <a:solidFill>
                  <a:srgbClr val="000000"/>
                </a:solidFill>
                <a:latin typeface="Calibri"/>
                <a:ea typeface="Calibri"/>
              </a:rPr>
              <a:t>CMI custom software tool was further developed:</a:t>
            </a:r>
            <a:endParaRPr lang="en-US" sz="1800" b="0" strike="noStrike" spc="-1">
              <a:solidFill>
                <a:srgbClr val="000000"/>
              </a:solidFill>
              <a:latin typeface="Arial"/>
            </a:endParaRPr>
          </a:p>
          <a:p>
            <a:pPr>
              <a:lnSpc>
                <a:spcPct val="100000"/>
              </a:lnSpc>
              <a:spcBef>
                <a:spcPts val="283"/>
              </a:spcBef>
              <a:spcAft>
                <a:spcPts val="283"/>
              </a:spcAft>
            </a:pPr>
            <a:r>
              <a:rPr lang="en-GB" sz="1800" b="0" strike="noStrike" spc="-1">
                <a:solidFill>
                  <a:srgbClr val="000000"/>
                </a:solidFill>
                <a:latin typeface="Calibri"/>
                <a:ea typeface="Calibri"/>
              </a:rPr>
              <a:t>underlying computation library (based on open-source GPF project) already fairly optimized</a:t>
            </a:r>
            <a:endParaRPr lang="en-US" sz="1800" b="0" strike="noStrike" spc="-1">
              <a:solidFill>
                <a:srgbClr val="000000"/>
              </a:solidFill>
              <a:latin typeface="Arial"/>
            </a:endParaRPr>
          </a:p>
          <a:p>
            <a:pPr>
              <a:lnSpc>
                <a:spcPct val="100000"/>
              </a:lnSpc>
              <a:spcBef>
                <a:spcPts val="283"/>
              </a:spcBef>
              <a:spcAft>
                <a:spcPts val="283"/>
              </a:spcAft>
            </a:pPr>
            <a:endParaRPr lang="en-US" sz="1800" b="0" strike="noStrike" spc="-1">
              <a:solidFill>
                <a:srgbClr val="000000"/>
              </a:solidFill>
              <a:latin typeface="Arial"/>
            </a:endParaRPr>
          </a:p>
          <a:p>
            <a:pPr>
              <a:lnSpc>
                <a:spcPct val="100000"/>
              </a:lnSpc>
              <a:spcBef>
                <a:spcPts val="283"/>
              </a:spcBef>
              <a:spcAft>
                <a:spcPts val="283"/>
              </a:spcAft>
            </a:pPr>
            <a:r>
              <a:rPr lang="en-GB" sz="1800" b="0" strike="noStrike" spc="-1">
                <a:solidFill>
                  <a:srgbClr val="000000"/>
                </a:solidFill>
                <a:latin typeface="Calibri"/>
                <a:ea typeface="Calibri"/>
              </a:rPr>
              <a:t>Training + candidate selection (requiring pause during scanning):</a:t>
            </a:r>
            <a:br>
              <a:rPr sz="1800"/>
            </a:br>
            <a:r>
              <a:rPr lang="en-GB" sz="1800" b="0" strike="noStrike" spc="-1">
                <a:solidFill>
                  <a:srgbClr val="000000"/>
                </a:solidFill>
                <a:latin typeface="Calibri"/>
                <a:ea typeface="Calibri"/>
              </a:rPr>
              <a:t>&lt;10 s for the first 5 steps (512x512px image, 16 lines scanned in each step, 8px spacing between training points, 4x excess factor for candidate line number generation and evaluation)</a:t>
            </a:r>
            <a:endParaRPr lang="en-US" sz="1800" b="0" strike="noStrike" spc="-1">
              <a:solidFill>
                <a:srgbClr val="000000"/>
              </a:solidFill>
              <a:latin typeface="Arial"/>
            </a:endParaRPr>
          </a:p>
          <a:p>
            <a:pPr>
              <a:lnSpc>
                <a:spcPct val="100000"/>
              </a:lnSpc>
              <a:spcBef>
                <a:spcPts val="283"/>
              </a:spcBef>
              <a:spcAft>
                <a:spcPts val="283"/>
              </a:spcAft>
            </a:pPr>
            <a:endParaRPr lang="en-US" sz="1800" b="0" strike="noStrike" spc="-1">
              <a:solidFill>
                <a:srgbClr val="000000"/>
              </a:solidFill>
              <a:latin typeface="Arial"/>
            </a:endParaRPr>
          </a:p>
          <a:p>
            <a:pPr>
              <a:lnSpc>
                <a:spcPct val="100000"/>
              </a:lnSpc>
              <a:spcBef>
                <a:spcPts val="283"/>
              </a:spcBef>
              <a:spcAft>
                <a:spcPts val="283"/>
              </a:spcAft>
            </a:pPr>
            <a:r>
              <a:rPr lang="en-GB" sz="1800" b="0" strike="noStrike" spc="-1">
                <a:solidFill>
                  <a:srgbClr val="000000"/>
                </a:solidFill>
                <a:latin typeface="Calibri"/>
                <a:ea typeface="Calibri"/>
              </a:rPr>
              <a:t>Paper in preparation.</a:t>
            </a:r>
            <a:endParaRPr lang="en-US" sz="1800" b="0" strike="noStrike" spc="-1">
              <a:solidFill>
                <a:srgbClr val="000000"/>
              </a:solidFill>
              <a:latin typeface="Arial"/>
            </a:endParaRPr>
          </a:p>
          <a:p>
            <a:pPr>
              <a:lnSpc>
                <a:spcPct val="100000"/>
              </a:lnSpc>
              <a:spcBef>
                <a:spcPts val="283"/>
              </a:spcBef>
              <a:spcAft>
                <a:spcPts val="283"/>
              </a:spcAft>
            </a:pPr>
            <a:endParaRPr lang="en-US" sz="1800" b="0" strike="noStrike" spc="-1">
              <a:solidFill>
                <a:srgbClr val="000000"/>
              </a:solidFill>
              <a:latin typeface="Arial"/>
            </a:endParaRPr>
          </a:p>
          <a:p>
            <a:pPr>
              <a:lnSpc>
                <a:spcPct val="100000"/>
              </a:lnSpc>
              <a:spcBef>
                <a:spcPts val="283"/>
              </a:spcBef>
              <a:spcAft>
                <a:spcPts val="283"/>
              </a:spcAft>
            </a:pPr>
            <a:r>
              <a:rPr lang="en-GB" sz="1800" b="0" strike="noStrike" spc="-1">
                <a:solidFill>
                  <a:srgbClr val="000000"/>
                </a:solidFill>
                <a:latin typeface="Calibri"/>
                <a:ea typeface="Calibri"/>
              </a:rPr>
              <a:t>New mode being added for prediction with point-based measuring mode</a:t>
            </a:r>
            <a:br>
              <a:rPr sz="1800"/>
            </a:br>
            <a:r>
              <a:rPr lang="en-GB" sz="1800" b="0" strike="noStrike" spc="-1">
                <a:solidFill>
                  <a:srgbClr val="000000"/>
                </a:solidFill>
                <a:latin typeface="Calibri"/>
                <a:ea typeface="Calibri"/>
              </a:rPr>
              <a:t>(i.e., when single-point acquisition relatively expensive compared to movement, e.g. thermal/mechanical measurements) </a:t>
            </a:r>
            <a:endParaRPr lang="en-US" sz="1800" b="0" strike="noStrike" spc="-1">
              <a:solidFill>
                <a:srgbClr val="000000"/>
              </a:solidFill>
              <a:latin typeface="Arial"/>
            </a:endParaRPr>
          </a:p>
          <a:p>
            <a:pPr>
              <a:lnSpc>
                <a:spcPct val="100000"/>
              </a:lnSpc>
              <a:spcBef>
                <a:spcPts val="283"/>
              </a:spcBef>
              <a:spcAft>
                <a:spcPts val="283"/>
              </a:spcAft>
            </a:pPr>
            <a:endParaRPr lang="en-US" sz="1800" b="0" strike="noStrike" spc="-1">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44" name="CustomShape 41"/>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Compressed sensing routines for Gwyddion</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45" name="TextovéPole 244"/>
          <p:cNvSpPr txBox="1"/>
          <p:nvPr/>
        </p:nvSpPr>
        <p:spPr>
          <a:xfrm>
            <a:off x="2751120" y="1437840"/>
            <a:ext cx="1566000" cy="3646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9 (initial scan)</a:t>
            </a:r>
          </a:p>
        </p:txBody>
      </p:sp>
      <p:sp>
        <p:nvSpPr>
          <p:cNvPr id="246" name="TextovéPole 245"/>
          <p:cNvSpPr txBox="1"/>
          <p:nvPr/>
        </p:nvSpPr>
        <p:spPr>
          <a:xfrm>
            <a:off x="5375520" y="1437840"/>
            <a:ext cx="442800" cy="3646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17</a:t>
            </a:r>
          </a:p>
        </p:txBody>
      </p:sp>
      <p:sp>
        <p:nvSpPr>
          <p:cNvPr id="247" name="TextovéPole 246"/>
          <p:cNvSpPr txBox="1"/>
          <p:nvPr/>
        </p:nvSpPr>
        <p:spPr>
          <a:xfrm>
            <a:off x="7521120" y="1452960"/>
            <a:ext cx="442800" cy="3646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25</a:t>
            </a:r>
          </a:p>
        </p:txBody>
      </p:sp>
      <p:sp>
        <p:nvSpPr>
          <p:cNvPr id="248" name="TextovéPole 247"/>
          <p:cNvSpPr txBox="1"/>
          <p:nvPr/>
        </p:nvSpPr>
        <p:spPr>
          <a:xfrm>
            <a:off x="9553680" y="1479240"/>
            <a:ext cx="443160" cy="3646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33</a:t>
            </a:r>
          </a:p>
        </p:txBody>
      </p:sp>
      <p:sp>
        <p:nvSpPr>
          <p:cNvPr id="249" name="TextovéPole 248"/>
          <p:cNvSpPr txBox="1"/>
          <p:nvPr/>
        </p:nvSpPr>
        <p:spPr>
          <a:xfrm>
            <a:off x="527040" y="1437840"/>
            <a:ext cx="1961640" cy="3646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No. lines scanned</a:t>
            </a:r>
          </a:p>
        </p:txBody>
      </p:sp>
      <p:sp>
        <p:nvSpPr>
          <p:cNvPr id="250" name="TextovéPole 249"/>
          <p:cNvSpPr txBox="1"/>
          <p:nvPr/>
        </p:nvSpPr>
        <p:spPr>
          <a:xfrm>
            <a:off x="527040" y="2725200"/>
            <a:ext cx="2009880" cy="3646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Scanned data</a:t>
            </a:r>
          </a:p>
        </p:txBody>
      </p:sp>
      <p:sp>
        <p:nvSpPr>
          <p:cNvPr id="251" name="TextovéPole 250"/>
          <p:cNvSpPr txBox="1"/>
          <p:nvPr/>
        </p:nvSpPr>
        <p:spPr>
          <a:xfrm>
            <a:off x="427680" y="4635720"/>
            <a:ext cx="2170440" cy="88524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Pred. uncertainty</a:t>
            </a:r>
            <a:br>
              <a:rPr sz="1600"/>
            </a:br>
            <a:r>
              <a:rPr lang="en-US" sz="1600" b="0" strike="noStrike" spc="-1">
                <a:solidFill>
                  <a:srgbClr val="000000"/>
                </a:solidFill>
                <a:latin typeface="Arial"/>
              </a:rPr>
              <a:t>(logscale) to identify</a:t>
            </a:r>
            <a:br>
              <a:rPr sz="1600"/>
            </a:br>
            <a:r>
              <a:rPr lang="en-US" sz="1600" b="0" strike="noStrike" spc="-1">
                <a:solidFill>
                  <a:srgbClr val="000000"/>
                </a:solidFill>
                <a:latin typeface="Arial"/>
              </a:rPr>
              <a:t>regions of interest</a:t>
            </a:r>
          </a:p>
        </p:txBody>
      </p:sp>
      <p:pic>
        <p:nvPicPr>
          <p:cNvPr id="252" name="Obrázek 251"/>
          <p:cNvPicPr/>
          <p:nvPr/>
        </p:nvPicPr>
        <p:blipFill>
          <a:blip r:embed="rId4"/>
          <a:stretch/>
        </p:blipFill>
        <p:spPr>
          <a:xfrm>
            <a:off x="2505960" y="1894680"/>
            <a:ext cx="2002320" cy="2109600"/>
          </a:xfrm>
          <a:prstGeom prst="rect">
            <a:avLst/>
          </a:prstGeom>
          <a:ln w="0">
            <a:noFill/>
          </a:ln>
        </p:spPr>
      </p:pic>
      <p:pic>
        <p:nvPicPr>
          <p:cNvPr id="253" name="Obrázek 252"/>
          <p:cNvPicPr/>
          <p:nvPr/>
        </p:nvPicPr>
        <p:blipFill>
          <a:blip r:embed="rId5"/>
          <a:stretch/>
        </p:blipFill>
        <p:spPr>
          <a:xfrm>
            <a:off x="4555440" y="1894680"/>
            <a:ext cx="2002680" cy="2109600"/>
          </a:xfrm>
          <a:prstGeom prst="rect">
            <a:avLst/>
          </a:prstGeom>
          <a:ln w="0">
            <a:noFill/>
          </a:ln>
        </p:spPr>
      </p:pic>
      <p:pic>
        <p:nvPicPr>
          <p:cNvPr id="254" name="Obrázek 253"/>
          <p:cNvPicPr/>
          <p:nvPr/>
        </p:nvPicPr>
        <p:blipFill>
          <a:blip r:embed="rId6"/>
          <a:stretch/>
        </p:blipFill>
        <p:spPr>
          <a:xfrm>
            <a:off x="6597360" y="1902960"/>
            <a:ext cx="2002320" cy="2109600"/>
          </a:xfrm>
          <a:prstGeom prst="rect">
            <a:avLst/>
          </a:prstGeom>
          <a:ln w="0">
            <a:noFill/>
          </a:ln>
        </p:spPr>
      </p:pic>
      <p:pic>
        <p:nvPicPr>
          <p:cNvPr id="255" name="Obrázek 254"/>
          <p:cNvPicPr/>
          <p:nvPr/>
        </p:nvPicPr>
        <p:blipFill>
          <a:blip r:embed="rId7"/>
          <a:stretch/>
        </p:blipFill>
        <p:spPr>
          <a:xfrm>
            <a:off x="8655120" y="1902960"/>
            <a:ext cx="2002320" cy="2109600"/>
          </a:xfrm>
          <a:prstGeom prst="rect">
            <a:avLst/>
          </a:prstGeom>
          <a:ln w="0">
            <a:noFill/>
          </a:ln>
        </p:spPr>
      </p:pic>
      <p:pic>
        <p:nvPicPr>
          <p:cNvPr id="256" name="Obrázek 255"/>
          <p:cNvPicPr/>
          <p:nvPr/>
        </p:nvPicPr>
        <p:blipFill>
          <a:blip r:embed="rId8"/>
          <a:stretch/>
        </p:blipFill>
        <p:spPr>
          <a:xfrm>
            <a:off x="2498040" y="4062600"/>
            <a:ext cx="2002320" cy="2109600"/>
          </a:xfrm>
          <a:prstGeom prst="rect">
            <a:avLst/>
          </a:prstGeom>
          <a:ln w="0">
            <a:noFill/>
          </a:ln>
        </p:spPr>
      </p:pic>
      <p:pic>
        <p:nvPicPr>
          <p:cNvPr id="257" name="Obrázek 256"/>
          <p:cNvPicPr/>
          <p:nvPr/>
        </p:nvPicPr>
        <p:blipFill>
          <a:blip r:embed="rId9"/>
          <a:stretch/>
        </p:blipFill>
        <p:spPr>
          <a:xfrm>
            <a:off x="4547520" y="4062600"/>
            <a:ext cx="2002680" cy="2109600"/>
          </a:xfrm>
          <a:prstGeom prst="rect">
            <a:avLst/>
          </a:prstGeom>
          <a:ln w="0">
            <a:noFill/>
          </a:ln>
        </p:spPr>
      </p:pic>
      <p:pic>
        <p:nvPicPr>
          <p:cNvPr id="258" name="Obrázek 257"/>
          <p:cNvPicPr/>
          <p:nvPr/>
        </p:nvPicPr>
        <p:blipFill>
          <a:blip r:embed="rId10"/>
          <a:stretch/>
        </p:blipFill>
        <p:spPr>
          <a:xfrm>
            <a:off x="6605280" y="4062600"/>
            <a:ext cx="2002320" cy="2109600"/>
          </a:xfrm>
          <a:prstGeom prst="rect">
            <a:avLst/>
          </a:prstGeom>
          <a:ln w="0">
            <a:noFill/>
          </a:ln>
        </p:spPr>
      </p:pic>
      <p:pic>
        <p:nvPicPr>
          <p:cNvPr id="259" name="Obrázek 258"/>
          <p:cNvPicPr/>
          <p:nvPr/>
        </p:nvPicPr>
        <p:blipFill>
          <a:blip r:embed="rId11"/>
          <a:stretch/>
        </p:blipFill>
        <p:spPr>
          <a:xfrm>
            <a:off x="8655120" y="4062600"/>
            <a:ext cx="2002320" cy="2109600"/>
          </a:xfrm>
          <a:prstGeom prst="rect">
            <a:avLst/>
          </a:prstGeom>
          <a:ln w="0">
            <a:noFill/>
          </a:ln>
        </p:spPr>
      </p:pic>
      <p:sp>
        <p:nvSpPr>
          <p:cNvPr id="260" name="TextovéPole 259"/>
          <p:cNvSpPr txBox="1"/>
          <p:nvPr/>
        </p:nvSpPr>
        <p:spPr>
          <a:xfrm>
            <a:off x="527040" y="1022400"/>
            <a:ext cx="10445760" cy="334800"/>
          </a:xfrm>
          <a:prstGeom prst="rect">
            <a:avLst/>
          </a:prstGeom>
          <a:noFill/>
          <a:ln w="0">
            <a:noFill/>
          </a:ln>
        </p:spPr>
        <p:txBody>
          <a:bodyPr lIns="90000" tIns="45000" rIns="90000" bIns="45000" anchor="t">
            <a:noAutofit/>
          </a:bodyPr>
          <a:lstStyle/>
          <a:p>
            <a:pPr>
              <a:lnSpc>
                <a:spcPct val="100000"/>
              </a:lnSpc>
            </a:pPr>
            <a:r>
              <a:rPr lang="en-US" sz="1400" b="0" strike="noStrike" spc="-1">
                <a:solidFill>
                  <a:srgbClr val="000000"/>
                </a:solidFill>
                <a:latin typeface="Arial"/>
                <a:ea typeface="Bitstream Vera Sans"/>
              </a:rPr>
              <a:t>Newly scanned lines eliminate regions of greatest uncertainty</a:t>
            </a:r>
            <a:endParaRPr lang="en-US" sz="140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61" name="CustomShape 3"/>
          <p:cNvSpPr/>
          <p:nvPr/>
        </p:nvSpPr>
        <p:spPr>
          <a:xfrm>
            <a:off x="1218240" y="187920"/>
            <a:ext cx="11306880" cy="642240"/>
          </a:xfrm>
          <a:custGeom>
            <a:avLst/>
            <a:gdLst>
              <a:gd name="textAreaLeft" fmla="*/ 0 w 11306880"/>
              <a:gd name="textAreaRight" fmla="*/ 11307960 w 11306880"/>
              <a:gd name="textAreaTop" fmla="*/ 0 h 642240"/>
              <a:gd name="textAreaBottom" fmla="*/ 643320 h 64224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200" b="0" strike="noStrike" spc="-1">
                <a:solidFill>
                  <a:srgbClr val="FFFFFF"/>
                </a:solidFill>
                <a:latin typeface="Arial"/>
                <a:ea typeface="DejaVu Sans"/>
              </a:rPr>
              <a:t>Compressed sensing routines for Gwyddion</a:t>
            </a:r>
            <a:endParaRPr lang="en-US" sz="2200" b="0" strike="noStrike" spc="-1">
              <a:solidFill>
                <a:srgbClr val="000000"/>
              </a:solidFill>
              <a:latin typeface="Arial"/>
            </a:endParaRPr>
          </a:p>
          <a:p>
            <a:pPr>
              <a:lnSpc>
                <a:spcPct val="100000"/>
              </a:lnSpc>
            </a:pPr>
            <a:endParaRPr lang="en-US" sz="2200" b="0" strike="noStrike" spc="-1">
              <a:solidFill>
                <a:srgbClr val="000000"/>
              </a:solidFill>
              <a:latin typeface="Arial"/>
            </a:endParaRPr>
          </a:p>
        </p:txBody>
      </p:sp>
      <p:sp>
        <p:nvSpPr>
          <p:cNvPr id="262" name="TextovéPole 261"/>
          <p:cNvSpPr txBox="1"/>
          <p:nvPr/>
        </p:nvSpPr>
        <p:spPr>
          <a:xfrm>
            <a:off x="527040" y="1022400"/>
            <a:ext cx="10445760" cy="334800"/>
          </a:xfrm>
          <a:prstGeom prst="rect">
            <a:avLst/>
          </a:prstGeom>
          <a:noFill/>
          <a:ln w="0">
            <a:noFill/>
          </a:ln>
        </p:spPr>
        <p:txBody>
          <a:bodyPr lIns="90000" tIns="45000" rIns="90000" bIns="45000" anchor="t">
            <a:noAutofit/>
          </a:bodyPr>
          <a:lstStyle/>
          <a:p>
            <a:pPr>
              <a:lnSpc>
                <a:spcPct val="100000"/>
              </a:lnSpc>
            </a:pPr>
            <a:r>
              <a:rPr lang="en-US" sz="1400" b="0" strike="noStrike" spc="-1">
                <a:solidFill>
                  <a:srgbClr val="000000"/>
                </a:solidFill>
                <a:latin typeface="Arial"/>
                <a:ea typeface="Bitstream Vera Sans"/>
              </a:rPr>
              <a:t>Newly scanned lines eliminate regions of greatest uncertainty</a:t>
            </a:r>
            <a:endParaRPr lang="en-US" sz="1400" b="0" strike="noStrike" spc="-1">
              <a:solidFill>
                <a:srgbClr val="000000"/>
              </a:solidFill>
              <a:latin typeface="Arial"/>
            </a:endParaRPr>
          </a:p>
        </p:txBody>
      </p:sp>
      <p:sp>
        <p:nvSpPr>
          <p:cNvPr id="263" name="TextovéPole 262"/>
          <p:cNvSpPr txBox="1"/>
          <p:nvPr/>
        </p:nvSpPr>
        <p:spPr>
          <a:xfrm>
            <a:off x="535680" y="1434240"/>
            <a:ext cx="1882800" cy="3610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No. lines scanned</a:t>
            </a:r>
          </a:p>
        </p:txBody>
      </p:sp>
      <p:sp>
        <p:nvSpPr>
          <p:cNvPr id="264" name="TextovéPole 263"/>
          <p:cNvSpPr txBox="1"/>
          <p:nvPr/>
        </p:nvSpPr>
        <p:spPr>
          <a:xfrm>
            <a:off x="535680" y="2708640"/>
            <a:ext cx="1928880" cy="3610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Scanned data</a:t>
            </a:r>
          </a:p>
        </p:txBody>
      </p:sp>
      <p:sp>
        <p:nvSpPr>
          <p:cNvPr id="265" name="TextovéPole 264"/>
          <p:cNvSpPr txBox="1"/>
          <p:nvPr/>
        </p:nvSpPr>
        <p:spPr>
          <a:xfrm>
            <a:off x="440280" y="4599720"/>
            <a:ext cx="2082960" cy="87660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Pred. uncertainty</a:t>
            </a:r>
            <a:br>
              <a:rPr sz="1600"/>
            </a:br>
            <a:r>
              <a:rPr lang="en-US" sz="1600" b="0" strike="noStrike" spc="-1">
                <a:solidFill>
                  <a:srgbClr val="000000"/>
                </a:solidFill>
                <a:latin typeface="Arial"/>
              </a:rPr>
              <a:t>(logscale) to identify</a:t>
            </a:r>
            <a:br>
              <a:rPr sz="1600"/>
            </a:br>
            <a:r>
              <a:rPr lang="en-US" sz="1600" b="0" strike="noStrike" spc="-1">
                <a:solidFill>
                  <a:srgbClr val="000000"/>
                </a:solidFill>
                <a:latin typeface="Arial"/>
              </a:rPr>
              <a:t>regions of interest</a:t>
            </a:r>
          </a:p>
        </p:txBody>
      </p:sp>
      <p:sp>
        <p:nvSpPr>
          <p:cNvPr id="266" name="TextovéPole 265"/>
          <p:cNvSpPr txBox="1"/>
          <p:nvPr/>
        </p:nvSpPr>
        <p:spPr>
          <a:xfrm>
            <a:off x="3462840" y="1415160"/>
            <a:ext cx="425160" cy="36072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41</a:t>
            </a:r>
          </a:p>
        </p:txBody>
      </p:sp>
      <p:sp>
        <p:nvSpPr>
          <p:cNvPr id="267" name="TextovéPole 266"/>
          <p:cNvSpPr txBox="1"/>
          <p:nvPr/>
        </p:nvSpPr>
        <p:spPr>
          <a:xfrm>
            <a:off x="5392440" y="1402200"/>
            <a:ext cx="425160" cy="3610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49</a:t>
            </a:r>
          </a:p>
        </p:txBody>
      </p:sp>
      <p:sp>
        <p:nvSpPr>
          <p:cNvPr id="268" name="TextovéPole 267"/>
          <p:cNvSpPr txBox="1"/>
          <p:nvPr/>
        </p:nvSpPr>
        <p:spPr>
          <a:xfrm>
            <a:off x="6498360" y="1393200"/>
            <a:ext cx="2249640" cy="361080"/>
          </a:xfrm>
          <a:prstGeom prst="rect">
            <a:avLst/>
          </a:prstGeom>
          <a:noFill/>
          <a:ln w="0">
            <a:noFill/>
          </a:ln>
        </p:spPr>
        <p:txBody>
          <a:bodyPr wrap="none" lIns="90000" tIns="45000" rIns="90000" bIns="45000" anchor="t">
            <a:noAutofit/>
          </a:bodyPr>
          <a:lstStyle/>
          <a:p>
            <a:r>
              <a:rPr lang="en-US" sz="1600" b="0" strike="noStrike" spc="-1">
                <a:solidFill>
                  <a:srgbClr val="000000"/>
                </a:solidFill>
                <a:latin typeface="Arial"/>
              </a:rPr>
              <a:t>512 (complete image)</a:t>
            </a:r>
          </a:p>
        </p:txBody>
      </p:sp>
      <p:pic>
        <p:nvPicPr>
          <p:cNvPr id="269" name="Obrázek 268"/>
          <p:cNvPicPr/>
          <p:nvPr/>
        </p:nvPicPr>
        <p:blipFill>
          <a:blip r:embed="rId4"/>
          <a:stretch/>
        </p:blipFill>
        <p:spPr>
          <a:xfrm>
            <a:off x="2722680" y="1894680"/>
            <a:ext cx="1922040" cy="2088720"/>
          </a:xfrm>
          <a:prstGeom prst="rect">
            <a:avLst/>
          </a:prstGeom>
          <a:ln w="0">
            <a:noFill/>
          </a:ln>
        </p:spPr>
      </p:pic>
      <p:pic>
        <p:nvPicPr>
          <p:cNvPr id="270" name="Obrázek 269"/>
          <p:cNvPicPr/>
          <p:nvPr/>
        </p:nvPicPr>
        <p:blipFill>
          <a:blip r:embed="rId5"/>
          <a:stretch/>
        </p:blipFill>
        <p:spPr>
          <a:xfrm>
            <a:off x="4682520" y="1894680"/>
            <a:ext cx="1922040" cy="2088720"/>
          </a:xfrm>
          <a:prstGeom prst="rect">
            <a:avLst/>
          </a:prstGeom>
          <a:ln w="0">
            <a:noFill/>
          </a:ln>
        </p:spPr>
      </p:pic>
      <p:pic>
        <p:nvPicPr>
          <p:cNvPr id="271" name="Obrázek 270"/>
          <p:cNvPicPr/>
          <p:nvPr/>
        </p:nvPicPr>
        <p:blipFill>
          <a:blip r:embed="rId6"/>
          <a:stretch/>
        </p:blipFill>
        <p:spPr>
          <a:xfrm>
            <a:off x="6649920" y="1886400"/>
            <a:ext cx="1921680" cy="2088720"/>
          </a:xfrm>
          <a:prstGeom prst="rect">
            <a:avLst/>
          </a:prstGeom>
          <a:ln w="0">
            <a:noFill/>
          </a:ln>
        </p:spPr>
      </p:pic>
      <p:pic>
        <p:nvPicPr>
          <p:cNvPr id="272" name="Obrázek 271"/>
          <p:cNvPicPr/>
          <p:nvPr/>
        </p:nvPicPr>
        <p:blipFill>
          <a:blip r:embed="rId7"/>
          <a:stretch/>
        </p:blipFill>
        <p:spPr>
          <a:xfrm>
            <a:off x="2722680" y="4024440"/>
            <a:ext cx="1922040" cy="2088360"/>
          </a:xfrm>
          <a:prstGeom prst="rect">
            <a:avLst/>
          </a:prstGeom>
          <a:ln w="0">
            <a:noFill/>
          </a:ln>
        </p:spPr>
      </p:pic>
      <p:pic>
        <p:nvPicPr>
          <p:cNvPr id="273" name="Obrázek 272"/>
          <p:cNvPicPr/>
          <p:nvPr/>
        </p:nvPicPr>
        <p:blipFill>
          <a:blip r:embed="rId8"/>
          <a:stretch/>
        </p:blipFill>
        <p:spPr>
          <a:xfrm>
            <a:off x="4690080" y="4024440"/>
            <a:ext cx="1922040" cy="208836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2401</TotalTime>
  <Words>2017</Words>
  <Application>Microsoft Office PowerPoint</Application>
  <PresentationFormat>Širokoúhlá obrazovka</PresentationFormat>
  <Paragraphs>263</Paragraphs>
  <Slides>29</Slides>
  <Notes>20</Notes>
  <HiddenSlides>0</HiddenSlides>
  <MMClips>0</MMClips>
  <ScaleCrop>false</ScaleCrop>
  <HeadingPairs>
    <vt:vector size="6" baseType="variant">
      <vt:variant>
        <vt:lpstr>Použitá písma</vt:lpstr>
      </vt:variant>
      <vt:variant>
        <vt:i4>8</vt:i4>
      </vt:variant>
      <vt:variant>
        <vt:lpstr>Motiv</vt:lpstr>
      </vt:variant>
      <vt:variant>
        <vt:i4>3</vt:i4>
      </vt:variant>
      <vt:variant>
        <vt:lpstr>Nadpisy snímků</vt:lpstr>
      </vt:variant>
      <vt:variant>
        <vt:i4>29</vt:i4>
      </vt:variant>
    </vt:vector>
  </HeadingPairs>
  <TitlesOfParts>
    <vt:vector size="40" baseType="lpstr">
      <vt:lpstr>72 Black</vt:lpstr>
      <vt:lpstr>Arial</vt:lpstr>
      <vt:lpstr>Calibri</vt:lpstr>
      <vt:lpstr>Cambria Math</vt:lpstr>
      <vt:lpstr>Helvetica</vt:lpstr>
      <vt:lpstr>Symbol</vt:lpstr>
      <vt:lpstr>Times New Roman</vt:lpstr>
      <vt:lpstr>Wingdings</vt:lpstr>
      <vt:lpstr>Office Theme</vt:lpstr>
      <vt:lpstr>Office Theme</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Activities TU Delft WP3</vt:lpstr>
      <vt:lpstr>Subwavelength shape retrieval</vt:lpstr>
      <vt:lpstr>Subwavelength shape retrieval</vt:lpstr>
      <vt:lpstr>Subwavelength shape retrieval</vt:lpstr>
      <vt:lpstr>Prezentace aplikace PowerPoint</vt:lpstr>
      <vt:lpstr>Prezentace aplikace PowerPoint</vt:lpstr>
      <vt:lpstr>Prezentace aplikace PowerPoint</vt:lpstr>
      <vt:lpstr>Activities TU Delft WP3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subject/>
  <dc:creator>Petr Klapetek</dc:creator>
  <dc:description/>
  <cp:lastModifiedBy>A434YV GFMJ6</cp:lastModifiedBy>
  <cp:revision>100</cp:revision>
  <dcterms:created xsi:type="dcterms:W3CDTF">2020-09-15T16:54:42Z</dcterms:created>
  <dcterms:modified xsi:type="dcterms:W3CDTF">2024-04-18T20:15:46Z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0</vt:i4>
  </property>
  <property fmtid="{D5CDD505-2E9C-101B-9397-08002B2CF9AE}" pid="3" name="HyperlinksChanged">
    <vt:bool>false</vt:bool>
  </property>
  <property fmtid="{D5CDD505-2E9C-101B-9397-08002B2CF9AE}" pid="4" name="LinksUpToDate">
    <vt:bool>false</vt:bool>
  </property>
  <property fmtid="{D5CDD505-2E9C-101B-9397-08002B2CF9AE}" pid="5" name="MMClips">
    <vt:i4>0</vt:i4>
  </property>
  <property fmtid="{D5CDD505-2E9C-101B-9397-08002B2CF9AE}" pid="6" name="Notes">
    <vt:i4>0</vt:i4>
  </property>
  <property fmtid="{D5CDD505-2E9C-101B-9397-08002B2CF9AE}" pid="7" name="PresentationFormat">
    <vt:lpwstr>Širokoúhlá obrazovka</vt:lpwstr>
  </property>
  <property fmtid="{D5CDD505-2E9C-101B-9397-08002B2CF9AE}" pid="8" name="ScaleCrop">
    <vt:bool>false</vt:bool>
  </property>
  <property fmtid="{D5CDD505-2E9C-101B-9397-08002B2CF9AE}" pid="9" name="ShareDoc">
    <vt:bool>false</vt:bool>
  </property>
  <property fmtid="{D5CDD505-2E9C-101B-9397-08002B2CF9AE}" pid="10" name="Slides">
    <vt:i4>4</vt:i4>
  </property>
</Properties>
</file>